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2"/>
  </p:notesMasterIdLst>
  <p:sldIdLst>
    <p:sldId id="685" r:id="rId2"/>
    <p:sldId id="540" r:id="rId3"/>
    <p:sldId id="683" r:id="rId4"/>
    <p:sldId id="507" r:id="rId5"/>
    <p:sldId id="687" r:id="rId6"/>
    <p:sldId id="469" r:id="rId7"/>
    <p:sldId id="679" r:id="rId8"/>
    <p:sldId id="473" r:id="rId9"/>
    <p:sldId id="474" r:id="rId10"/>
    <p:sldId id="501" r:id="rId11"/>
    <p:sldId id="688" r:id="rId12"/>
    <p:sldId id="689" r:id="rId13"/>
    <p:sldId id="690" r:id="rId14"/>
    <p:sldId id="691" r:id="rId15"/>
    <p:sldId id="692" r:id="rId16"/>
    <p:sldId id="693" r:id="rId17"/>
    <p:sldId id="694" r:id="rId18"/>
    <p:sldId id="695" r:id="rId19"/>
    <p:sldId id="696" r:id="rId20"/>
    <p:sldId id="69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47D45A"/>
    <a:srgbClr val="FFFFFF"/>
    <a:srgbClr val="9DE8A7"/>
    <a:srgbClr val="2F7729"/>
    <a:srgbClr val="00B050"/>
    <a:srgbClr val="84E291"/>
    <a:srgbClr val="D86ECC"/>
    <a:srgbClr val="40C65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6395" autoAdjust="0"/>
  </p:normalViewPr>
  <p:slideViewPr>
    <p:cSldViewPr snapToGrid="0">
      <p:cViewPr>
        <p:scale>
          <a:sx n="100" d="100"/>
          <a:sy n="100" d="100"/>
        </p:scale>
        <p:origin x="490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4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69-4649-B56B-7888D1EB2178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69-4649-B56B-7888D1EB2178}"/>
              </c:ext>
            </c:extLst>
          </c:dPt>
          <c:dPt>
            <c:idx val="2"/>
            <c:bubble3D val="0"/>
            <c:spPr>
              <a:solidFill>
                <a:srgbClr val="46B1E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69-4649-B56B-7888D1EB2178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69-4649-B56B-7888D1EB2178}"/>
              </c:ext>
            </c:extLst>
          </c:dPt>
          <c:cat>
            <c:strRef>
              <c:f>Лист1!$A$2:$A$5</c:f>
              <c:strCache>
                <c:ptCount val="4"/>
                <c:pt idx="0">
                  <c:v>Магистратура</c:v>
                </c:pt>
                <c:pt idx="1">
                  <c:v>Аспирантура</c:v>
                </c:pt>
                <c:pt idx="2">
                  <c:v>Специалитет</c:v>
                </c:pt>
                <c:pt idx="3">
                  <c:v>Бакалавриат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0.27</c:v>
                </c:pt>
                <c:pt idx="1">
                  <c:v>0.03</c:v>
                </c:pt>
                <c:pt idx="2">
                  <c:v>0.09</c:v>
                </c:pt>
                <c:pt idx="3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69-4649-B56B-7888D1EB2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4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16682775572041"/>
          <c:y val="0.26132423743040534"/>
          <c:w val="0.84650926154716866"/>
          <c:h val="0.471867559780348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WoS</c:v>
                </c:pt>
              </c:strCache>
            </c:strRef>
          </c:tx>
          <c:spPr>
            <a:gradFill rotWithShape="1"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2CC-48AD-9616-0A11584242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0.6</c:v>
                </c:pt>
                <c:pt idx="1">
                  <c:v>0.65</c:v>
                </c:pt>
                <c:pt idx="2">
                  <c:v>0.68</c:v>
                </c:pt>
                <c:pt idx="3">
                  <c:v>0.67</c:v>
                </c:pt>
                <c:pt idx="4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CC-48AD-9616-0A11584242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gradFill rotWithShape="1"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402530419620058E-2"/>
                  <c:y val="1.162516442284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CC-48AD-9616-0A11584242F6}"/>
                </c:ext>
              </c:extLst>
            </c:dLbl>
            <c:dLbl>
              <c:idx val="1"/>
              <c:layout>
                <c:manualLayout>
                  <c:x val="1.248303650354406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CC-48AD-9616-0A11584242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0.84</c:v>
                </c:pt>
                <c:pt idx="1">
                  <c:v>0.82</c:v>
                </c:pt>
                <c:pt idx="2">
                  <c:v>0.79</c:v>
                </c:pt>
                <c:pt idx="3">
                  <c:v>0.78</c:v>
                </c:pt>
                <c:pt idx="4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CC-48AD-9616-0A11584242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192921048"/>
        <c:axId val="192921376"/>
      </c:barChart>
      <c:catAx>
        <c:axId val="19292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92921376"/>
        <c:crosses val="autoZero"/>
        <c:auto val="1"/>
        <c:lblAlgn val="ctr"/>
        <c:lblOffset val="100"/>
        <c:noMultiLvlLbl val="0"/>
      </c:catAx>
      <c:valAx>
        <c:axId val="192921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92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92788383991364"/>
          <c:y val="5.7307342518643348E-2"/>
          <c:w val="0.63907211616008641"/>
          <c:h val="0.885385314962713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4E2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Mechanical engineering …</c:v>
                </c:pt>
                <c:pt idx="1">
                  <c:v>Information technology …</c:v>
                </c:pt>
                <c:pt idx="2">
                  <c:v>Organization and management …</c:v>
                </c:pt>
                <c:pt idx="3">
                  <c:v>Space industry</c:v>
                </c:pt>
                <c:pt idx="4">
                  <c:v>Biomedicine and pharmacy</c:v>
                </c:pt>
                <c:pt idx="5">
                  <c:v>Environmental protection</c:v>
                </c:pt>
                <c:pt idx="6">
                  <c:v>Nuclear technology</c:v>
                </c:pt>
                <c:pt idx="7">
                  <c:v>Chemical technology</c:v>
                </c:pt>
                <c:pt idx="8">
                  <c:v>General and integrated …</c:v>
                </c:pt>
                <c:pt idx="9">
                  <c:v>Energy efficiency </c:v>
                </c:pt>
                <c:pt idx="10">
                  <c:v>Devices and methods …</c:v>
                </c:pt>
                <c:pt idx="11">
                  <c:v>Physics</c:v>
                </c:pt>
                <c:pt idx="12">
                  <c:v>Geology and oil and gas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 formatCode="#\ ##0.0\ _₽">
                  <c:v>13</c:v>
                </c:pt>
                <c:pt idx="1">
                  <c:v>13.4</c:v>
                </c:pt>
                <c:pt idx="2">
                  <c:v>15.2</c:v>
                </c:pt>
                <c:pt idx="3" formatCode="0.0">
                  <c:v>24.3</c:v>
                </c:pt>
                <c:pt idx="4">
                  <c:v>34.5</c:v>
                </c:pt>
                <c:pt idx="5">
                  <c:v>44.1</c:v>
                </c:pt>
                <c:pt idx="6">
                  <c:v>60.1</c:v>
                </c:pt>
                <c:pt idx="7" formatCode="0.0">
                  <c:v>89.5</c:v>
                </c:pt>
                <c:pt idx="8" formatCode="0.0">
                  <c:v>102</c:v>
                </c:pt>
                <c:pt idx="9">
                  <c:v>122.9</c:v>
                </c:pt>
                <c:pt idx="10" formatCode="#\ ##0.0\ _₽">
                  <c:v>193</c:v>
                </c:pt>
                <c:pt idx="11" formatCode="0.0">
                  <c:v>477.5</c:v>
                </c:pt>
                <c:pt idx="12" formatCode="0.0">
                  <c:v>539.5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0-4CE0-9EF7-BF3775ED0F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67672064"/>
        <c:axId val="567669440"/>
      </c:barChart>
      <c:catAx>
        <c:axId val="567672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669440"/>
        <c:crosses val="autoZero"/>
        <c:auto val="1"/>
        <c:lblAlgn val="ctr"/>
        <c:lblOffset val="100"/>
        <c:noMultiLvlLbl val="0"/>
      </c:catAx>
      <c:valAx>
        <c:axId val="567669440"/>
        <c:scaling>
          <c:orientation val="minMax"/>
        </c:scaling>
        <c:delete val="1"/>
        <c:axPos val="b"/>
        <c:numFmt formatCode="#\ ##0.0\ _₽" sourceLinked="1"/>
        <c:majorTickMark val="none"/>
        <c:minorTickMark val="none"/>
        <c:tickLblPos val="nextTo"/>
        <c:crossAx val="56767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8BCE8-62CA-42A2-AC57-55898CC06A42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6E1F-32B3-4C4D-81B3-EDB06EA49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8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545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740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0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6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6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9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7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0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2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1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ED469-5C5A-C332-7A45-B5513488A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80FD8A-BCEB-0594-5E58-6B896A845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71C63-C45E-9655-1C0B-C23A169A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4C8F5-CBA3-2BCE-E5D9-E80278C9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83CD8-4E41-7FED-9DBF-BCC28F68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5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F4B3-D45C-544F-A441-9118BDD5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BB993E-34D3-F1F9-FB58-1572B1837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2F401-A822-B459-8AAB-C14DD0C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A83A1-1A3B-C15A-50B2-030F6E41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E45E1-71F7-E0A8-5666-D564B70D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B00A86-4076-A0EE-725A-574C0360A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3BA6EA-57E8-19A9-7C66-A2B590299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A0982-5CA7-5F2D-CA27-23AA4353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1F932C-DE10-8877-83C3-5BAFB25F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6030E-F6D2-4FF7-D56D-32DD77A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8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3EB1-D683-2339-28EC-AFF00B4E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C5E1C-B321-4BD3-4F7F-3F278B5F5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622F1-3197-6D17-D02A-6752E5CA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F1B27-54C4-BC6D-BB01-5953360F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D3F9-1C61-9505-C8C1-707511E6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3BC08-F130-9D99-FAE2-EF34C7F0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9132A-7385-A041-3BE2-F354365F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D8CA31-7307-C3B5-E7E8-01288467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0FE40-23D4-269A-A189-EF6F9C55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D6F52-BE34-359F-EFF4-003D4CA9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7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7A95-D692-91C8-0AAE-0F8D82E0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CDB3F-4CB2-09C7-48C4-5964A9A6E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D8EED-4EF5-D1A8-9639-636B5A074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EEBB5F-6D2D-FF02-B117-C4E9251B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FC9FBD-4A77-F978-0141-B3EDD5E1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2E2EA-0904-ACC7-806B-7DCBA3D5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1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21275-A67D-CE98-AC98-AEA40A4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E11B7-A969-1DCD-4FED-F02D93EF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F128A-6A0A-198A-4590-B8405DFC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1FEB6C-C998-51EA-C915-CC45EB1B2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A64DA-4FF0-3B53-47A4-DABFFA267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E4B491-B2D4-BD00-5FA6-933175FA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7C0E97-B506-56C8-F45D-C61CCBD3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06373E-5CAE-1E36-FD5F-CB9D6BD3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3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F1F60-C1C8-7D06-0390-5EE02A5F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A6C03B-0AEF-1F0B-A14F-F5C942DC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714321-3A16-C12C-B30E-978F34D6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0A264D-42CB-F5C4-8CA1-9ADFF458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36F180-C64C-6EAF-69A8-D1E0F0F7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2422-0A09-D3CA-84DF-02AEDBDB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9BF319-02B9-5806-E897-93C734FC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610B6-267D-051F-6829-A5A652F0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32ADB-B52C-E51B-CC08-07BD9F47E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F7D119-2024-3BC2-9FB8-17EC8EF7C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35EEF-3238-1462-152A-3186A88A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C25BE8-52E7-D8CF-F816-0E147042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231F6E-81F4-C8AF-5E53-9D194CA8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EC47E-F9AA-16AE-7576-72FDFEBF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AE845E-96EC-A399-D883-13BE26E4C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90BB49-EE0B-8BF6-0675-DAD032725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82DA87-2460-672F-8B36-ED814C2D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55138-90AC-B2DF-E0FA-6F435D4A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81B52-13D5-2440-297B-E01A8DA6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A7BAD-1039-BC17-0475-B6B0391E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800E1-B9AB-6EA7-06E3-6A46DAC1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83DA1-922A-2096-318A-0FF70965D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A08815-47E3-0642-9BF7-03FED39E1A67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5E42C-8181-8134-DEF5-5D9C0D55A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607B9-F0B8-EE51-C271-D65CB17A3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09E14E2-2CE5-1442-97FC-4BADEFEE9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2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hdphoto" Target="../media/hdphoto2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2D7977-2995-46DB-B5B7-3361FBC9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4"/>
          <a:stretch/>
        </p:blipFill>
        <p:spPr>
          <a:xfrm>
            <a:off x="6015788" y="-1"/>
            <a:ext cx="6176211" cy="6858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911561" y="-2"/>
            <a:ext cx="4346631" cy="6858001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Текст 4"/>
          <p:cNvSpPr txBox="1">
            <a:spLocks/>
          </p:cNvSpPr>
          <p:nvPr/>
        </p:nvSpPr>
        <p:spPr>
          <a:xfrm>
            <a:off x="744377" y="5306669"/>
            <a:ext cx="6760090" cy="325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800" spc="200" dirty="0">
                <a:solidFill>
                  <a:prstClr val="white"/>
                </a:solidFill>
                <a:cs typeface="Calibri" panose="020F0502020204030204" pitchFamily="34" charset="0"/>
              </a:rPr>
              <a:t>Name</a:t>
            </a:r>
            <a:endParaRPr lang="ru-RU" sz="1800" spc="2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9" name="Текст 4"/>
          <p:cNvSpPr txBox="1">
            <a:spLocks/>
          </p:cNvSpPr>
          <p:nvPr/>
        </p:nvSpPr>
        <p:spPr>
          <a:xfrm>
            <a:off x="744377" y="5731018"/>
            <a:ext cx="4931722" cy="51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300" dirty="0">
                <a:solidFill>
                  <a:schemeClr val="bg1">
                    <a:lumMod val="65000"/>
                  </a:schemeClr>
                </a:solidFill>
              </a:rPr>
              <a:t>Position</a:t>
            </a:r>
            <a:endParaRPr lang="ru-RU" sz="1400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4858957" y="5731018"/>
            <a:ext cx="1949450" cy="289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Date</a:t>
            </a:r>
            <a:endParaRPr lang="ru-RU" sz="1400" spc="3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7" y="1094210"/>
            <a:ext cx="2532223" cy="5456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4377" y="2734088"/>
            <a:ext cx="7282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Tomsk </a:t>
            </a:r>
          </a:p>
          <a:p>
            <a:pPr lvl="0">
              <a:defRPr/>
            </a:pPr>
            <a:r>
              <a:rPr lang="en-US" sz="3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Polytechnic </a:t>
            </a:r>
          </a:p>
          <a:p>
            <a:pPr lvl="0">
              <a:defRPr/>
            </a:pPr>
            <a:r>
              <a:rPr lang="en-US" sz="3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University</a:t>
            </a:r>
            <a:endParaRPr lang="ru-RU" sz="38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2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EDUCATION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5355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INTERNATIONAL COOPERATION 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5802" y="1474076"/>
            <a:ext cx="5609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INTERNATIONAL academic PROJECTS</a:t>
            </a:r>
            <a:endParaRPr kumimoji="0" lang="ru-RU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9" name="Прямоугольник 19">
            <a:extLst>
              <a:ext uri="{FF2B5EF4-FFF2-40B4-BE49-F238E27FC236}">
                <a16:creationId xmlns:a16="http://schemas.microsoft.com/office/drawing/2014/main" id="{2A4DB49D-77A6-432B-BE78-F305C85B7CE5}"/>
              </a:ext>
            </a:extLst>
          </p:cNvPr>
          <p:cNvSpPr>
            <a:spLocks noChangeAspect="1"/>
          </p:cNvSpPr>
          <p:nvPr/>
        </p:nvSpPr>
        <p:spPr bwMode="auto">
          <a:xfrm>
            <a:off x="7148968" y="2065687"/>
            <a:ext cx="5012819" cy="955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Networking project of International Engineering Institute of Shenyang University of Technology and Tomsk Polytechnic University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FFDD7DB-3595-41A0-B044-2A0C35B63BD0}"/>
              </a:ext>
            </a:extLst>
          </p:cNvPr>
          <p:cNvSpPr/>
          <p:nvPr/>
        </p:nvSpPr>
        <p:spPr>
          <a:xfrm>
            <a:off x="7148968" y="2653372"/>
            <a:ext cx="2584594" cy="323165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818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students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724B41C-9629-4EFF-A974-C8CD2DCBCD9B}"/>
              </a:ext>
            </a:extLst>
          </p:cNvPr>
          <p:cNvSpPr>
            <a:spLocks noChangeAspect="1"/>
          </p:cNvSpPr>
          <p:nvPr/>
        </p:nvSpPr>
        <p:spPr bwMode="auto">
          <a:xfrm>
            <a:off x="7072002" y="4627965"/>
            <a:ext cx="4570982" cy="3934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defRPr/>
            </a:pPr>
            <a:r>
              <a:rPr lang="en-US" sz="12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Center for Nuclear Education at TPU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6F7C603-7245-4B05-A2BE-D52863BCACBC}"/>
              </a:ext>
            </a:extLst>
          </p:cNvPr>
          <p:cNvSpPr/>
          <p:nvPr/>
        </p:nvSpPr>
        <p:spPr>
          <a:xfrm>
            <a:off x="7072002" y="5081866"/>
            <a:ext cx="5012819" cy="484748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advanced training programs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91 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graduate and postgraduate students </a:t>
            </a:r>
            <a:endParaRPr lang="ru-RU" sz="105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en-US" sz="1050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sz="1050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00+</a:t>
            </a:r>
            <a:r>
              <a:rPr lang="en-US" sz="1050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ru-RU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completed</a:t>
            </a:r>
            <a:r>
              <a:rPr lang="ru-RU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continuing education programs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7A8E77A-AC35-4003-BBFE-1A9802C1CC72}"/>
              </a:ext>
            </a:extLst>
          </p:cNvPr>
          <p:cNvSpPr>
            <a:spLocks noChangeAspect="1"/>
          </p:cNvSpPr>
          <p:nvPr/>
        </p:nvSpPr>
        <p:spPr bwMode="auto">
          <a:xfrm>
            <a:off x="6993072" y="3211718"/>
            <a:ext cx="4963822" cy="63091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program in Condensed Matter Physics with Jilin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b="1" kern="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C66668-73AC-47F7-B15D-FC5B4A2CDC14}"/>
              </a:ext>
            </a:extLst>
          </p:cNvPr>
          <p:cNvSpPr/>
          <p:nvPr/>
        </p:nvSpPr>
        <p:spPr>
          <a:xfrm>
            <a:off x="6993071" y="3828670"/>
            <a:ext cx="3631673" cy="57708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Annual admission 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60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students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Number of students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Number of graduates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230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5802" y="2071526"/>
            <a:ext cx="570741" cy="558902"/>
            <a:chOff x="632997" y="1655262"/>
            <a:chExt cx="570741" cy="558902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6345802" y="3247724"/>
            <a:ext cx="570741" cy="558902"/>
            <a:chOff x="632997" y="1655262"/>
            <a:chExt cx="570741" cy="558902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6345802" y="4612809"/>
            <a:ext cx="570741" cy="558902"/>
            <a:chOff x="632997" y="1655262"/>
            <a:chExt cx="570741" cy="558902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730944" y="1474076"/>
            <a:ext cx="4903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Number of international students</a:t>
            </a:r>
            <a:endParaRPr kumimoji="0" lang="ru-RU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43ACC-3771-4C11-AEBF-47617F155E35}"/>
              </a:ext>
            </a:extLst>
          </p:cNvPr>
          <p:cNvSpPr txBox="1"/>
          <p:nvPr/>
        </p:nvSpPr>
        <p:spPr>
          <a:xfrm>
            <a:off x="900952" y="2318446"/>
            <a:ext cx="5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38 </a:t>
            </a:r>
          </a:p>
        </p:txBody>
      </p:sp>
      <p:sp>
        <p:nvSpPr>
          <p:cNvPr id="50" name="Скругленный прямоугольник 26">
            <a:extLst>
              <a:ext uri="{FF2B5EF4-FFF2-40B4-BE49-F238E27FC236}">
                <a16:creationId xmlns:a16="http://schemas.microsoft.com/office/drawing/2014/main" id="{34813F44-3508-4512-9A73-1276EF2DA48D}"/>
              </a:ext>
            </a:extLst>
          </p:cNvPr>
          <p:cNvSpPr/>
          <p:nvPr/>
        </p:nvSpPr>
        <p:spPr>
          <a:xfrm>
            <a:off x="795377" y="2086332"/>
            <a:ext cx="1389503" cy="995854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Объект 2">
            <a:extLst>
              <a:ext uri="{FF2B5EF4-FFF2-40B4-BE49-F238E27FC236}">
                <a16:creationId xmlns:a16="http://schemas.microsoft.com/office/drawing/2014/main" id="{F7B285AC-1043-4D69-872F-BC3B48AC1626}"/>
              </a:ext>
            </a:extLst>
          </p:cNvPr>
          <p:cNvSpPr txBox="1">
            <a:spLocks/>
          </p:cNvSpPr>
          <p:nvPr/>
        </p:nvSpPr>
        <p:spPr>
          <a:xfrm>
            <a:off x="900952" y="2097465"/>
            <a:ext cx="1551248" cy="89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Admission</a:t>
            </a:r>
            <a:endParaRPr lang="ru-RU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564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Скругленный прямоугольник 28">
            <a:extLst>
              <a:ext uri="{FF2B5EF4-FFF2-40B4-BE49-F238E27FC236}">
                <a16:creationId xmlns:a16="http://schemas.microsoft.com/office/drawing/2014/main" id="{0F551438-6FE4-4561-8D3D-59091E92CEB7}"/>
              </a:ext>
            </a:extLst>
          </p:cNvPr>
          <p:cNvSpPr/>
          <p:nvPr/>
        </p:nvSpPr>
        <p:spPr>
          <a:xfrm>
            <a:off x="4213769" y="2086332"/>
            <a:ext cx="1389503" cy="995854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Скругленный прямоугольник 29">
            <a:extLst>
              <a:ext uri="{FF2B5EF4-FFF2-40B4-BE49-F238E27FC236}">
                <a16:creationId xmlns:a16="http://schemas.microsoft.com/office/drawing/2014/main" id="{B36E6817-572A-4740-AAB9-95E78FF86C97}"/>
              </a:ext>
            </a:extLst>
          </p:cNvPr>
          <p:cNvSpPr/>
          <p:nvPr/>
        </p:nvSpPr>
        <p:spPr>
          <a:xfrm>
            <a:off x="2470138" y="2086332"/>
            <a:ext cx="1389503" cy="995854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CA4D7E89-FB82-4789-8DFD-21697D7CAD1D}"/>
              </a:ext>
            </a:extLst>
          </p:cNvPr>
          <p:cNvSpPr txBox="1">
            <a:spLocks/>
          </p:cNvSpPr>
          <p:nvPr/>
        </p:nvSpPr>
        <p:spPr>
          <a:xfrm>
            <a:off x="4241279" y="2097465"/>
            <a:ext cx="1320633" cy="89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Number of countries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63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Объект 2">
            <a:extLst>
              <a:ext uri="{FF2B5EF4-FFF2-40B4-BE49-F238E27FC236}">
                <a16:creationId xmlns:a16="http://schemas.microsoft.com/office/drawing/2014/main" id="{A3D6CB26-B83E-491A-B0A9-B48EB2D089A4}"/>
              </a:ext>
            </a:extLst>
          </p:cNvPr>
          <p:cNvSpPr txBox="1">
            <a:spLocks/>
          </p:cNvSpPr>
          <p:nvPr/>
        </p:nvSpPr>
        <p:spPr>
          <a:xfrm>
            <a:off x="2485885" y="2097465"/>
            <a:ext cx="1551248" cy="89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Number of students</a:t>
            </a:r>
            <a:endParaRPr lang="ru-RU" sz="16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2396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19">
            <a:extLst>
              <a:ext uri="{FF2B5EF4-FFF2-40B4-BE49-F238E27FC236}">
                <a16:creationId xmlns:a16="http://schemas.microsoft.com/office/drawing/2014/main" id="{0B8D088C-1CA5-4E3A-BE3F-D0508C6FCC3D}"/>
              </a:ext>
            </a:extLst>
          </p:cNvPr>
          <p:cNvSpPr>
            <a:spLocks noChangeAspect="1"/>
          </p:cNvSpPr>
          <p:nvPr/>
        </p:nvSpPr>
        <p:spPr bwMode="auto">
          <a:xfrm>
            <a:off x="799164" y="4713674"/>
            <a:ext cx="5473195" cy="134350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>
              <a:defRPr/>
            </a:pPr>
            <a:r>
              <a:rPr lang="ru-RU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(5 </a:t>
            </a:r>
            <a:r>
              <a:rPr lang="en-US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universities of China</a:t>
            </a:r>
            <a:r>
              <a:rPr lang="ru-RU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Jilin University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2006)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Shenyang University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2007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Joint Engineering Institute since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05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Henan University of Science and Technology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Chongqing College of Arts and Sciences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05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Donghua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University 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2020)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F0CC65DC-8124-45DE-9A13-899B693BE46B}"/>
              </a:ext>
            </a:extLst>
          </p:cNvPr>
          <p:cNvSpPr/>
          <p:nvPr/>
        </p:nvSpPr>
        <p:spPr>
          <a:xfrm>
            <a:off x="795377" y="3429000"/>
            <a:ext cx="4676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 universities in academic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exchenge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4EB49E1-02DB-481C-B9FD-3AE551B22D01}"/>
              </a:ext>
            </a:extLst>
          </p:cNvPr>
          <p:cNvSpPr/>
          <p:nvPr/>
        </p:nvSpPr>
        <p:spPr>
          <a:xfrm>
            <a:off x="730944" y="4317587"/>
            <a:ext cx="5609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Joint Academic programs</a:t>
            </a:r>
            <a:r>
              <a:rPr lang="ru-RU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24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728" y="2769784"/>
            <a:ext cx="12241069" cy="1699253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0">
                <a:srgbClr val="111111"/>
              </a:gs>
              <a:gs pos="100000">
                <a:srgbClr val="11111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Команда первокурсников Инженерной школы информационных технологий и  робототехники стала победителем первого Инженерного кубка им. Никитина в ТПУ  | ТПУ">
            <a:extLst>
              <a:ext uri="{FF2B5EF4-FFF2-40B4-BE49-F238E27FC236}">
                <a16:creationId xmlns:a16="http://schemas.microsoft.com/office/drawing/2014/main" id="{4E964D67-EF4A-4E61-BF7A-129A552A4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84" b="2597"/>
          <a:stretch/>
        </p:blipFill>
        <p:spPr bwMode="auto">
          <a:xfrm>
            <a:off x="7464667" y="3060859"/>
            <a:ext cx="1677722" cy="10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-19728" y="0"/>
            <a:ext cx="4856434" cy="6858000"/>
          </a:xfrm>
          <a:prstGeom prst="rect">
            <a:avLst/>
          </a:prstGeom>
          <a:gradFill flip="none" rotWithShape="1">
            <a:gsLst>
              <a:gs pos="600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 rot="10800000">
            <a:off x="7838766" y="0"/>
            <a:ext cx="4382575" cy="6858000"/>
          </a:xfrm>
          <a:prstGeom prst="rect">
            <a:avLst/>
          </a:prstGeom>
          <a:gradFill flip="none" rotWithShape="1">
            <a:gsLst>
              <a:gs pos="600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378" y="1454976"/>
            <a:ext cx="184946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16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student clubs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(1500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students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820591" y="1454976"/>
            <a:ext cx="184946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700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events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lang="en-US" sz="11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8 000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people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896804" y="1454976"/>
            <a:ext cx="16247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teams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ru-RU" b="1" dirty="0">
                <a:solidFill>
                  <a:srgbClr val="196B24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b="1" dirty="0">
                <a:solidFill>
                  <a:srgbClr val="196B24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sports disciplines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FBE117-A217-4CE7-B5C1-D881A02C2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6005" r="11931" b="7598"/>
          <a:stretch/>
        </p:blipFill>
        <p:spPr>
          <a:xfrm>
            <a:off x="1017344" y="3100400"/>
            <a:ext cx="1550848" cy="109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8565" r="9379"/>
          <a:stretch/>
        </p:blipFill>
        <p:spPr>
          <a:xfrm>
            <a:off x="2636753" y="3092843"/>
            <a:ext cx="1546405" cy="1122102"/>
          </a:xfrm>
          <a:prstGeom prst="rect">
            <a:avLst/>
          </a:prstGeom>
        </p:spPr>
      </p:pic>
      <p:pic>
        <p:nvPicPr>
          <p:cNvPr id="27" name="Picture 2" descr="ТПУ вошел в число лучших вузов России за организацию деятельности студотрядов"/>
          <p:cNvPicPr>
            <a:picLocks noChangeAspect="1" noChangeArrowheads="1"/>
          </p:cNvPicPr>
          <p:nvPr/>
        </p:nvPicPr>
        <p:blipFill rotWithShape="1">
          <a:blip r:embed="rId6" cstate="print"/>
          <a:srcRect l="15590" t="23712" r="16190" b="7722"/>
          <a:stretch/>
        </p:blipFill>
        <p:spPr bwMode="auto">
          <a:xfrm>
            <a:off x="4183158" y="3092843"/>
            <a:ext cx="1656769" cy="1100094"/>
          </a:xfrm>
          <a:prstGeom prst="rect">
            <a:avLst/>
          </a:prstGeom>
          <a:noFill/>
        </p:spPr>
      </p:pic>
      <p:pic>
        <p:nvPicPr>
          <p:cNvPr id="28" name="Picture 16" descr="https://sun92-2.userapi.com/impg/Wnf11VUEWodURBsuJR-G7LYlSmRNOJn4B3PYEw/iR18kokYJYQ.jpg?size=1280x853&amp;quality=95&amp;sign=e5d37e94cf381ef4fe4a244454e3f531&amp;type=album">
            <a:extLst>
              <a:ext uri="{FF2B5EF4-FFF2-40B4-BE49-F238E27FC236}">
                <a16:creationId xmlns:a16="http://schemas.microsoft.com/office/drawing/2014/main" id="{2A352C9B-D75A-4CE4-A814-D220341EB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4302" r="6904" b="7543"/>
          <a:stretch/>
        </p:blipFill>
        <p:spPr bwMode="auto">
          <a:xfrm>
            <a:off x="5888996" y="3075167"/>
            <a:ext cx="1533569" cy="10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downloader.disk.yandex.ru/preview/81946f0fdb0290b216c6e87de101e88c5300d01c9876d5f71a92d5ac764b4afb/65563c93/tsQdhSxcJO_NLDoiaL1OZ-JaJlkp9SuQvPHRtBT-8NPNKVZ2qELDSn5Wl1L4Bynb5Kjr9IaElu-7ljhmONSSRQ%3D%3D?uid=0&amp;filename=%D0%A3%D1%87%D1%80%D0%B5%D0%B6%D0%B4%D0%B5%D0%BD%D0%B8%D0%B5%20%D1%81%D0%BE%D0%B2%D0%B5%D1%82%D0%B0%20%D0%B2%D0%B5%D1%82%D0%B5%D1%80%D0%B0%D0%BD%D0%BE%D0%B2.jpg&amp;disposition=inline&amp;hash=&amp;limit=0&amp;content_type=image%2Fjpeg&amp;owner_uid=0&amp;tknv=v2&amp;size=1053x598">
            <a:extLst>
              <a:ext uri="{FF2B5EF4-FFF2-40B4-BE49-F238E27FC236}">
                <a16:creationId xmlns:a16="http://schemas.microsoft.com/office/drawing/2014/main" id="{C3C3223F-E372-4FBB-A1CB-849A2EA05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5472" r="12213" b="6650"/>
          <a:stretch/>
        </p:blipFill>
        <p:spPr bwMode="auto">
          <a:xfrm>
            <a:off x="9142389" y="3085164"/>
            <a:ext cx="1689268" cy="10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icture background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7" y="2787843"/>
            <a:ext cx="10145486" cy="176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050975" y="1454976"/>
            <a:ext cx="27970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RUB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130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</a:t>
            </a:r>
            <a:r>
              <a:rPr lang="en-US" sz="14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attracted for the implementation of the </a:t>
            </a:r>
            <a:r>
              <a:rPr lang="en-US" sz="1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in Business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project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02708" y="4566958"/>
            <a:ext cx="5431786" cy="1944378"/>
            <a:chOff x="6527427" y="4446439"/>
            <a:chExt cx="5431786" cy="1944378"/>
          </a:xfrm>
        </p:grpSpPr>
        <p:sp>
          <p:nvSpPr>
            <p:cNvPr id="38" name="Объект 4">
              <a:extLst>
                <a:ext uri="{FF2B5EF4-FFF2-40B4-BE49-F238E27FC236}">
                  <a16:creationId xmlns:a16="http://schemas.microsoft.com/office/drawing/2014/main" id="{A68168FD-EDFE-45B7-81AD-B7A9F392F693}"/>
                </a:ext>
              </a:extLst>
            </p:cNvPr>
            <p:cNvSpPr txBox="1">
              <a:spLocks/>
            </p:cNvSpPr>
            <p:nvPr/>
          </p:nvSpPr>
          <p:spPr>
            <a:xfrm>
              <a:off x="6652977" y="4446439"/>
              <a:ext cx="5306236" cy="19443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en-US" sz="1000" b="1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3rd place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in the All-Russian competition of the Ministry of Education and Science for the best HE headquarters and 1st place among Tomsk universities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en-US" sz="1000" b="1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1st place 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</a:t>
              </a:r>
              <a:r>
                <a:rPr lang="en-US" sz="1000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Educational Emergency Aid 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project in Best Practice of the Student Council in Organizing the Education Quality Management System in Russia</a:t>
              </a: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endParaRPr lang="en-US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en-US" sz="1000" b="1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1st place </a:t>
              </a:r>
              <a:r>
                <a:rPr lang="en-US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for </a:t>
              </a:r>
              <a:r>
                <a:rPr lang="en-US" sz="1000" i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Siberian Lions </a:t>
              </a:r>
              <a:r>
                <a:rPr lang="en-US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the best student sports club in the Russian Federation </a:t>
              </a: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en-US" sz="1000" b="1" dirty="0">
                  <a:solidFill>
                    <a:srgbClr val="47D45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Grand Prix </a:t>
              </a:r>
              <a:r>
                <a:rPr lang="en-US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 the All-Russian Student Media Hackathon "First Frames" from the </a:t>
              </a:r>
              <a:r>
                <a:rPr lang="en-US" sz="1000" i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Russia – Land of Opportunity </a:t>
              </a:r>
              <a:r>
                <a:rPr lang="en-US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platform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Шеврон 46"/>
            <p:cNvSpPr/>
            <p:nvPr/>
          </p:nvSpPr>
          <p:spPr>
            <a:xfrm>
              <a:off x="6527427" y="4533682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Шеврон 49"/>
            <p:cNvSpPr/>
            <p:nvPr/>
          </p:nvSpPr>
          <p:spPr>
            <a:xfrm>
              <a:off x="6527427" y="4967665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Шеврон 50"/>
            <p:cNvSpPr/>
            <p:nvPr/>
          </p:nvSpPr>
          <p:spPr>
            <a:xfrm>
              <a:off x="6527427" y="5540385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1" name="Шеврон 50">
              <a:extLst>
                <a:ext uri="{FF2B5EF4-FFF2-40B4-BE49-F238E27FC236}">
                  <a16:creationId xmlns:a16="http://schemas.microsoft.com/office/drawing/2014/main" id="{23FA5C37-ECD7-4A3B-9B18-D39086E19120}"/>
                </a:ext>
              </a:extLst>
            </p:cNvPr>
            <p:cNvSpPr/>
            <p:nvPr/>
          </p:nvSpPr>
          <p:spPr>
            <a:xfrm>
              <a:off x="6527427" y="5965306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19755" y="4566958"/>
            <a:ext cx="5275744" cy="1944378"/>
            <a:chOff x="739928" y="4494254"/>
            <a:chExt cx="5275744" cy="1944378"/>
          </a:xfrm>
        </p:grpSpPr>
        <p:sp>
          <p:nvSpPr>
            <p:cNvPr id="35" name="Объект 4">
              <a:extLst>
                <a:ext uri="{FF2B5EF4-FFF2-40B4-BE49-F238E27FC236}">
                  <a16:creationId xmlns:a16="http://schemas.microsoft.com/office/drawing/2014/main" id="{A68168FD-EDFE-45B7-81AD-B7A9F392F693}"/>
                </a:ext>
              </a:extLst>
            </p:cNvPr>
            <p:cNvSpPr txBox="1">
              <a:spLocks/>
            </p:cNvSpPr>
            <p:nvPr/>
          </p:nvSpPr>
          <p:spPr>
            <a:xfrm>
              <a:off x="891582" y="4494254"/>
              <a:ext cx="5124090" cy="19443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en-US" sz="1100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Amazonki</a:t>
              </a:r>
              <a:r>
                <a:rPr lang="en-US" sz="11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– </a:t>
              </a:r>
              <a:r>
                <a:rPr lang="en-US" sz="1100" b="1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the best tourist club in the Russian Federation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– the winner in the All-Russian </a:t>
              </a:r>
              <a:r>
                <a:rPr lang="en-US" sz="1000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Student League of Sports Tourism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competition </a:t>
              </a:r>
            </a:p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The platform supported by the Ministry of Education and Science in the implementation of the Federal </a:t>
              </a:r>
              <a:r>
                <a:rPr lang="en-US" sz="1000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 am in Business 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project for the development of youth entrepreneurship</a:t>
              </a:r>
            </a:p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The Decade of Russian Language and Culture is the best practice of organizing youth policy and educational activities by the Ministry of Education and Science</a:t>
              </a:r>
            </a:p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The first engineering competition, the </a:t>
              </a:r>
              <a:r>
                <a:rPr lang="en-US" sz="1000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Nikitin</a:t>
              </a:r>
              <a:r>
                <a:rPr lang="en-US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Cup, was held among first-year students (over 1800 people)</a:t>
              </a: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0" name="Шеврон 39"/>
            <p:cNvSpPr/>
            <p:nvPr/>
          </p:nvSpPr>
          <p:spPr>
            <a:xfrm>
              <a:off x="739928" y="4594642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" name="Шеврон 43"/>
            <p:cNvSpPr/>
            <p:nvPr/>
          </p:nvSpPr>
          <p:spPr>
            <a:xfrm>
              <a:off x="739928" y="5037964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739928" y="5582608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EXTRA-CURRICULAR ACTIVITIES</a:t>
            </a:r>
            <a:endParaRPr lang="ru-RU" sz="1600" spc="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EDUCATION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11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Шеврон 31"/>
          <p:cNvSpPr/>
          <p:nvPr/>
        </p:nvSpPr>
        <p:spPr>
          <a:xfrm>
            <a:off x="6519755" y="6235943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12CA933-ACD1-442B-B4FC-8D417D3013A1}"/>
              </a:ext>
            </a:extLst>
          </p:cNvPr>
          <p:cNvSpPr/>
          <p:nvPr/>
        </p:nvSpPr>
        <p:spPr>
          <a:xfrm>
            <a:off x="6748267" y="1470810"/>
            <a:ext cx="20759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RUB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1.36</a:t>
            </a:r>
            <a:r>
              <a:rPr lang="en-US" sz="14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from </a:t>
            </a:r>
            <a:r>
              <a:rPr lang="en-US" sz="14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Rosmolodezh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grants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1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2"/>
          <a:stretch/>
        </p:blipFill>
        <p:spPr>
          <a:xfrm>
            <a:off x="4061030" y="0"/>
            <a:ext cx="813097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1030" y="0"/>
            <a:ext cx="629715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endParaRPr lang="ru-RU" sz="54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schemeClr val="bg1"/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276"/>
            <a:ext cx="7402756" cy="462672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363" y="0"/>
            <a:ext cx="12186637" cy="6779216"/>
            <a:chOff x="3330977" y="2671544"/>
            <a:chExt cx="6270999" cy="4270696"/>
          </a:xfrm>
        </p:grpSpPr>
        <p:sp>
          <p:nvSpPr>
            <p:cNvPr id="32" name="Прямоугольник 31"/>
            <p:cNvSpPr/>
            <p:nvPr/>
          </p:nvSpPr>
          <p:spPr>
            <a:xfrm rot="10800000">
              <a:off x="3502332" y="2676509"/>
              <a:ext cx="6099644" cy="4265731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 rot="5400000">
              <a:off x="4774343" y="1228178"/>
              <a:ext cx="3287812" cy="6174544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4" name="Овал 23"/>
          <p:cNvSpPr/>
          <p:nvPr/>
        </p:nvSpPr>
        <p:spPr>
          <a:xfrm>
            <a:off x="3167710" y="709426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3956507" y="1933185"/>
            <a:ext cx="3657484" cy="2815297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SCIENCE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10241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METRICS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44377" y="1895042"/>
            <a:ext cx="3454516" cy="107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400" b="1" dirty="0">
                <a:solidFill>
                  <a:prstClr val="white"/>
                </a:solidFill>
                <a:latin typeface="Verdana"/>
              </a:rPr>
              <a:t>TPU ranks among the </a:t>
            </a:r>
            <a:r>
              <a:rPr lang="en-US" sz="32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TOP-10</a:t>
            </a:r>
            <a:r>
              <a:rPr lang="en-US" sz="1400" b="1" dirty="0">
                <a:solidFill>
                  <a:prstClr val="white"/>
                </a:solidFill>
                <a:latin typeface="Verdana"/>
              </a:rPr>
              <a:t> Russian universities in the amount </a:t>
            </a:r>
            <a:br>
              <a:rPr lang="en-US" sz="1400" b="1" dirty="0">
                <a:solidFill>
                  <a:prstClr val="white"/>
                </a:solidFill>
                <a:latin typeface="Verdana"/>
              </a:rPr>
            </a:br>
            <a:r>
              <a:rPr lang="en-US" sz="1400" b="1" dirty="0">
                <a:solidFill>
                  <a:prstClr val="white"/>
                </a:solidFill>
                <a:latin typeface="Verdana"/>
              </a:rPr>
              <a:t>of funds attracted for R&amp;D</a:t>
            </a:r>
          </a:p>
          <a:p>
            <a:pPr marL="0" lvl="0" indent="0">
              <a:buNone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Объект 7"/>
          <p:cNvSpPr txBox="1">
            <a:spLocks/>
          </p:cNvSpPr>
          <p:nvPr/>
        </p:nvSpPr>
        <p:spPr>
          <a:xfrm>
            <a:off x="744377" y="3389237"/>
            <a:ext cx="2806116" cy="1544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RUB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350</a:t>
            </a: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 are attracted annually to support youth science, with about 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80% </a:t>
            </a: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the funds received through programs and grants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808997" y="1934708"/>
            <a:ext cx="3742923" cy="2815297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054229" y="2176962"/>
            <a:ext cx="3497691" cy="2135691"/>
            <a:chOff x="7219702" y="2803779"/>
            <a:chExt cx="4877698" cy="2135691"/>
          </a:xfrm>
        </p:grpSpPr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95A54DEA-FE30-477D-88AD-E8BE5D999E85}"/>
                </a:ext>
              </a:extLst>
            </p:cNvPr>
            <p:cNvSpPr txBox="1">
              <a:spLocks/>
            </p:cNvSpPr>
            <p:nvPr/>
          </p:nvSpPr>
          <p:spPr>
            <a:xfrm>
              <a:off x="7446681" y="3347630"/>
              <a:ext cx="4505271" cy="716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69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p</a:t>
              </a:r>
              <a:r>
                <a:rPr lang="en-US" sz="1200" dirty="0" err="1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  <a:t>ublications</a:t>
              </a:r>
              <a:r>
                <a:rPr lang="en-US" sz="1200" dirty="0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  <a:t> indexed </a:t>
              </a:r>
              <a:br>
                <a:rPr lang="en-US" sz="1200" dirty="0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</a:br>
              <a:r>
                <a:rPr lang="en-US" sz="1200" dirty="0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  <a:t>in WOS, </a:t>
              </a:r>
              <a:r>
                <a:rPr lang="en-US" b="1" dirty="0"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426 </a:t>
              </a:r>
              <a:r>
                <a:rPr lang="en-US" sz="1200" dirty="0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  <a:t>– in Q1, Q2 journals</a:t>
              </a:r>
            </a:p>
          </p:txBody>
        </p:sp>
        <p:sp>
          <p:nvSpPr>
            <p:cNvPr id="35" name="Заголовок 1"/>
            <p:cNvSpPr txBox="1">
              <a:spLocks/>
            </p:cNvSpPr>
            <p:nvPr/>
          </p:nvSpPr>
          <p:spPr>
            <a:xfrm>
              <a:off x="7219702" y="2803779"/>
              <a:ext cx="4877698" cy="484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180975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PUBLICATION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 ACTIVITY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 </a:t>
              </a:r>
            </a:p>
          </p:txBody>
        </p:sp>
        <p:sp>
          <p:nvSpPr>
            <p:cNvPr id="37" name="Объект 2">
              <a:extLst>
                <a:ext uri="{FF2B5EF4-FFF2-40B4-BE49-F238E27FC236}">
                  <a16:creationId xmlns:a16="http://schemas.microsoft.com/office/drawing/2014/main" id="{95A54DEA-FE30-477D-88AD-E8BE5D999E85}"/>
                </a:ext>
              </a:extLst>
            </p:cNvPr>
            <p:cNvSpPr txBox="1">
              <a:spLocks/>
            </p:cNvSpPr>
            <p:nvPr/>
          </p:nvSpPr>
          <p:spPr>
            <a:xfrm>
              <a:off x="7446681" y="4223203"/>
              <a:ext cx="4505271" cy="716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1003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  <a:t>publications indexed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in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SCOPUS, </a:t>
              </a:r>
              <a:r>
                <a:rPr lang="ru-RU" b="1" dirty="0"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491</a:t>
              </a:r>
              <a:r>
                <a:rPr lang="en-US" sz="1200" b="1" dirty="0"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Verdana"/>
                  <a:ea typeface="Verdana" panose="020B0604030504040204" pitchFamily="34" charset="0"/>
                </a:rPr>
                <a:t>– in Q1, Q2 journals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30" name="Объект 2">
            <a:extLst>
              <a:ext uri="{FF2B5EF4-FFF2-40B4-BE49-F238E27FC236}">
                <a16:creationId xmlns:a16="http://schemas.microsoft.com/office/drawing/2014/main" id="{FD6CFF5A-701D-4CA6-AFEF-9A1EB57930EB}"/>
              </a:ext>
            </a:extLst>
          </p:cNvPr>
          <p:cNvSpPr txBox="1">
            <a:spLocks/>
          </p:cNvSpPr>
          <p:nvPr/>
        </p:nvSpPr>
        <p:spPr>
          <a:xfrm>
            <a:off x="4342016" y="2660221"/>
            <a:ext cx="2738573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R&amp;D totals more than RUB 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2.82</a:t>
            </a: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bn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63F260A1-C6A7-4C2A-A85C-1EFDDC998195}"/>
              </a:ext>
            </a:extLst>
          </p:cNvPr>
          <p:cNvSpPr txBox="1">
            <a:spLocks/>
          </p:cNvSpPr>
          <p:nvPr/>
        </p:nvSpPr>
        <p:spPr>
          <a:xfrm>
            <a:off x="4342016" y="3429000"/>
            <a:ext cx="3209591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TPU extra-budgetary component exceeds RUB 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2.09</a:t>
            </a: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bn.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Шеврон 70">
            <a:extLst>
              <a:ext uri="{FF2B5EF4-FFF2-40B4-BE49-F238E27FC236}">
                <a16:creationId xmlns:a16="http://schemas.microsoft.com/office/drawing/2014/main" id="{0C91769B-3B8A-480F-A309-38F131EEF96E}"/>
              </a:ext>
            </a:extLst>
          </p:cNvPr>
          <p:cNvSpPr/>
          <p:nvPr/>
        </p:nvSpPr>
        <p:spPr>
          <a:xfrm>
            <a:off x="8071384" y="369951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Шеврон 70">
            <a:extLst>
              <a:ext uri="{FF2B5EF4-FFF2-40B4-BE49-F238E27FC236}">
                <a16:creationId xmlns:a16="http://schemas.microsoft.com/office/drawing/2014/main" id="{B515ED8A-B63F-49BF-BC75-B28419D02919}"/>
              </a:ext>
            </a:extLst>
          </p:cNvPr>
          <p:cNvSpPr/>
          <p:nvPr/>
        </p:nvSpPr>
        <p:spPr>
          <a:xfrm>
            <a:off x="8071384" y="284777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Шеврон 70">
            <a:extLst>
              <a:ext uri="{FF2B5EF4-FFF2-40B4-BE49-F238E27FC236}">
                <a16:creationId xmlns:a16="http://schemas.microsoft.com/office/drawing/2014/main" id="{4A8657FA-C09F-4565-81FE-7958726906D0}"/>
              </a:ext>
            </a:extLst>
          </p:cNvPr>
          <p:cNvSpPr/>
          <p:nvPr/>
        </p:nvSpPr>
        <p:spPr>
          <a:xfrm>
            <a:off x="4217882" y="2733666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Шеврон 75">
            <a:extLst>
              <a:ext uri="{FF2B5EF4-FFF2-40B4-BE49-F238E27FC236}">
                <a16:creationId xmlns:a16="http://schemas.microsoft.com/office/drawing/2014/main" id="{E1FB898A-F2FD-4CE9-8FE2-CC66CBDF4405}"/>
              </a:ext>
            </a:extLst>
          </p:cNvPr>
          <p:cNvSpPr/>
          <p:nvPr/>
        </p:nvSpPr>
        <p:spPr>
          <a:xfrm>
            <a:off x="4217882" y="3490890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25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с двумя скругленными соседними углами 68"/>
          <p:cNvSpPr/>
          <p:nvPr/>
        </p:nvSpPr>
        <p:spPr>
          <a:xfrm rot="5400000">
            <a:off x="4593490" y="3351576"/>
            <a:ext cx="2924421" cy="3083050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84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Прямоугольник с двумя скругленными соседними углами 67"/>
          <p:cNvSpPr/>
          <p:nvPr/>
        </p:nvSpPr>
        <p:spPr>
          <a:xfrm rot="5400000">
            <a:off x="823687" y="3351570"/>
            <a:ext cx="2924421" cy="3083050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48000">
                <a:srgbClr val="111111">
                  <a:alpha val="0"/>
                </a:srgbClr>
              </a:gs>
            </a:gsLst>
            <a:lin ang="90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14177" y="2377198"/>
            <a:ext cx="798672" cy="817382"/>
            <a:chOff x="7086541" y="3055536"/>
            <a:chExt cx="1003449" cy="1026956"/>
          </a:xfrm>
        </p:grpSpPr>
        <p:sp>
          <p:nvSpPr>
            <p:cNvPr id="66" name="Скругленный прямоугольник 65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086541" y="3055536"/>
              <a:ext cx="1003449" cy="1026956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7230204" y="3210953"/>
              <a:ext cx="716123" cy="716123"/>
            </a:xfrm>
            <a:prstGeom prst="roundRect">
              <a:avLst>
                <a:gd name="adj" fmla="val 735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2377198"/>
            <a:ext cx="798673" cy="817383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9397" y="2532961"/>
            <a:ext cx="505853" cy="505853"/>
          </a:xfrm>
          <a:prstGeom prst="roundRect">
            <a:avLst>
              <a:gd name="adj" fmla="val 7356"/>
            </a:avLst>
          </a:prstGeom>
          <a:solidFill>
            <a:srgbClr val="EF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SCIENCE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237149"/>
            <a:ext cx="2646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AREAS OF SCIENTIFIC ACTIVITY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262626" y="1350515"/>
            <a:ext cx="442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strategic projects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566148" y="2377198"/>
            <a:ext cx="2746246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prstClr val="white"/>
                </a:solidFill>
              </a:rPr>
              <a:t>CLOSED-CYCLE Economy AND ENERGY EFFICIENNCY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95709" y="3617148"/>
            <a:ext cx="2630644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technologies for nuclear engineering 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Conventional energy and biofuels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Management of low-grade raw materials and waste 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Promising materials technologies for power engineering 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Distributed energy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5359094" y="2377198"/>
            <a:ext cx="3083051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prstClr val="white"/>
                </a:solidFill>
              </a:rPr>
              <a:t>SMART SYSTEMS FOR INDUSTRY SECTORS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907075" y="3617149"/>
            <a:ext cx="2589634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 transformation of the chemical and oil and gas industries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Smart security systems 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Additive technologies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Integrated automated systems and devices for the R&amp;D sector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Шеврон 69"/>
          <p:cNvSpPr/>
          <p:nvPr/>
        </p:nvSpPr>
        <p:spPr>
          <a:xfrm>
            <a:off x="957564" y="3711486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Шеврон 70"/>
          <p:cNvSpPr/>
          <p:nvPr/>
        </p:nvSpPr>
        <p:spPr>
          <a:xfrm>
            <a:off x="4733661" y="371275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4733661" y="432732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4733661" y="476312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Шеврон 75"/>
          <p:cNvSpPr/>
          <p:nvPr/>
        </p:nvSpPr>
        <p:spPr>
          <a:xfrm>
            <a:off x="4733661" y="5024740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2" name="Шеврон 81"/>
          <p:cNvSpPr/>
          <p:nvPr/>
        </p:nvSpPr>
        <p:spPr>
          <a:xfrm>
            <a:off x="957564" y="4148252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3" name="Шеврон 82"/>
          <p:cNvSpPr/>
          <p:nvPr/>
        </p:nvSpPr>
        <p:spPr>
          <a:xfrm>
            <a:off x="957564" y="4580786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4" name="Шеврон 83"/>
          <p:cNvSpPr/>
          <p:nvPr/>
        </p:nvSpPr>
        <p:spPr>
          <a:xfrm>
            <a:off x="957564" y="4999912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Шеврон 85"/>
          <p:cNvSpPr/>
          <p:nvPr/>
        </p:nvSpPr>
        <p:spPr>
          <a:xfrm>
            <a:off x="957564" y="5448141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6F0E62F-7002-45C7-B0C0-FFCE63B54B1B}"/>
              </a:ext>
            </a:extLst>
          </p:cNvPr>
          <p:cNvCxnSpPr/>
          <p:nvPr/>
        </p:nvCxnSpPr>
        <p:spPr>
          <a:xfrm>
            <a:off x="2942580" y="1293743"/>
            <a:ext cx="0" cy="6227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Круговая стрелка">
            <a:extLst>
              <a:ext uri="{FF2B5EF4-FFF2-40B4-BE49-F238E27FC236}">
                <a16:creationId xmlns:a16="http://schemas.microsoft.com/office/drawing/2014/main" id="{74FD0563-CCD5-4B14-A834-0949096F56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299" y="2509863"/>
            <a:ext cx="552047" cy="552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B6BD0-6150-4697-B884-A364D76B3B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69" y="2561183"/>
            <a:ext cx="449411" cy="449411"/>
          </a:xfrm>
          <a:prstGeom prst="rect">
            <a:avLst/>
          </a:prstGeom>
        </p:spPr>
      </p:pic>
      <p:sp>
        <p:nvSpPr>
          <p:cNvPr id="50" name="Прямоугольник с двумя скругленными соседними углами 68">
            <a:extLst>
              <a:ext uri="{FF2B5EF4-FFF2-40B4-BE49-F238E27FC236}">
                <a16:creationId xmlns:a16="http://schemas.microsoft.com/office/drawing/2014/main" id="{61557133-4FE5-42FA-9A25-FF63E3AD63A1}"/>
              </a:ext>
            </a:extLst>
          </p:cNvPr>
          <p:cNvSpPr/>
          <p:nvPr/>
        </p:nvSpPr>
        <p:spPr>
          <a:xfrm rot="5400000">
            <a:off x="8363292" y="3349688"/>
            <a:ext cx="2924422" cy="3083050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1000">
                <a:srgbClr val="111111">
                  <a:alpha val="0"/>
                </a:srgbClr>
              </a:gs>
            </a:gsLst>
            <a:lin ang="84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Скругленный прямоугольник 65">
            <a:extLst>
              <a:ext uri="{FF2B5EF4-FFF2-40B4-BE49-F238E27FC236}">
                <a16:creationId xmlns:a16="http://schemas.microsoft.com/office/drawing/2014/main" id="{11071BAC-D925-40D2-AF8C-AC518DBA27FF}"/>
              </a:ext>
            </a:extLst>
          </p:cNvPr>
          <p:cNvSpPr/>
          <p:nvPr/>
        </p:nvSpPr>
        <p:spPr>
          <a:xfrm>
            <a:off x="8283979" y="2377198"/>
            <a:ext cx="798672" cy="817382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002060"/>
              </a:gs>
              <a:gs pos="58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Скругленный прямоугольник 66">
            <a:extLst>
              <a:ext uri="{FF2B5EF4-FFF2-40B4-BE49-F238E27FC236}">
                <a16:creationId xmlns:a16="http://schemas.microsoft.com/office/drawing/2014/main" id="{E26EAF15-6DEA-4CC7-9022-575F019F4E82}"/>
              </a:ext>
            </a:extLst>
          </p:cNvPr>
          <p:cNvSpPr/>
          <p:nvPr/>
        </p:nvSpPr>
        <p:spPr>
          <a:xfrm>
            <a:off x="8398324" y="2495515"/>
            <a:ext cx="569982" cy="569982"/>
          </a:xfrm>
          <a:prstGeom prst="roundRect">
            <a:avLst>
              <a:gd name="adj" fmla="val 735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C58FE0A8-7793-48A8-8C12-F2B78734D364}"/>
              </a:ext>
            </a:extLst>
          </p:cNvPr>
          <p:cNvSpPr txBox="1">
            <a:spLocks/>
          </p:cNvSpPr>
          <p:nvPr/>
        </p:nvSpPr>
        <p:spPr>
          <a:xfrm>
            <a:off x="9128897" y="2377198"/>
            <a:ext cx="2924884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prstClr val="white"/>
                </a:solidFill>
              </a:rPr>
              <a:t>HEALTH ENGINEERING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6806F3A-B15B-4D5C-B4E0-78BAEB50EDC1}"/>
              </a:ext>
            </a:extLst>
          </p:cNvPr>
          <p:cNvSpPr/>
          <p:nvPr/>
        </p:nvSpPr>
        <p:spPr>
          <a:xfrm>
            <a:off x="8624912" y="3617149"/>
            <a:ext cx="2589634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Nuclear medicine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Radiation therapy and radiosurgery 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Early detection and rehabilitation</a:t>
            </a:r>
            <a:endParaRPr lang="ru-RU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799176-8CEB-4988-B306-287F28D778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33" y="2528850"/>
            <a:ext cx="509964" cy="509964"/>
          </a:xfrm>
          <a:prstGeom prst="rect">
            <a:avLst/>
          </a:prstGeom>
        </p:spPr>
      </p:pic>
      <p:sp>
        <p:nvSpPr>
          <p:cNvPr id="62" name="Шеврон 70">
            <a:extLst>
              <a:ext uri="{FF2B5EF4-FFF2-40B4-BE49-F238E27FC236}">
                <a16:creationId xmlns:a16="http://schemas.microsoft.com/office/drawing/2014/main" id="{9C9EFF9D-73BC-47A2-9C7A-9C2FF7006F06}"/>
              </a:ext>
            </a:extLst>
          </p:cNvPr>
          <p:cNvSpPr/>
          <p:nvPr/>
        </p:nvSpPr>
        <p:spPr>
          <a:xfrm>
            <a:off x="8442145" y="3712757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Шеврон 73">
            <a:extLst>
              <a:ext uri="{FF2B5EF4-FFF2-40B4-BE49-F238E27FC236}">
                <a16:creationId xmlns:a16="http://schemas.microsoft.com/office/drawing/2014/main" id="{9A605918-034D-4E14-97AA-94F4A4460477}"/>
              </a:ext>
            </a:extLst>
          </p:cNvPr>
          <p:cNvSpPr/>
          <p:nvPr/>
        </p:nvSpPr>
        <p:spPr>
          <a:xfrm>
            <a:off x="8442145" y="3976690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Шеврон 75">
            <a:extLst>
              <a:ext uri="{FF2B5EF4-FFF2-40B4-BE49-F238E27FC236}">
                <a16:creationId xmlns:a16="http://schemas.microsoft.com/office/drawing/2014/main" id="{C0637709-5D2F-4D34-864F-EA48D5EAA4A0}"/>
              </a:ext>
            </a:extLst>
          </p:cNvPr>
          <p:cNvSpPr/>
          <p:nvPr/>
        </p:nvSpPr>
        <p:spPr>
          <a:xfrm>
            <a:off x="8442145" y="4405973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626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06" y="755136"/>
            <a:ext cx="9154294" cy="6102863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 flipH="1">
            <a:off x="3037707" y="748488"/>
            <a:ext cx="9154295" cy="6109512"/>
            <a:chOff x="3226920" y="3022324"/>
            <a:chExt cx="6335656" cy="3919915"/>
          </a:xfrm>
        </p:grpSpPr>
        <p:sp>
          <p:nvSpPr>
            <p:cNvPr id="21" name="Прямоугольник 20"/>
            <p:cNvSpPr/>
            <p:nvPr/>
          </p:nvSpPr>
          <p:spPr>
            <a:xfrm rot="10800000">
              <a:off x="5174811" y="3022324"/>
              <a:ext cx="4387765" cy="3919915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 rot="5400000">
              <a:off x="5318895" y="930353"/>
              <a:ext cx="2151705" cy="6335655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SCIENCE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86331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TRAINING OF HIGHLY QUALIFIED PERSONNEL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4377" y="1532440"/>
            <a:ext cx="10833440" cy="730043"/>
          </a:xfrm>
          <a:prstGeom prst="roundRect">
            <a:avLst>
              <a:gd name="adj" fmla="val 21360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6900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0" y="2875724"/>
            <a:ext cx="3990502" cy="399050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alpha val="37000"/>
                </a:schemeClr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62115" y="1611326"/>
            <a:ext cx="301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848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post-graduates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962194" y="1611325"/>
            <a:ext cx="370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scientifically advanced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83668" y="2640190"/>
            <a:ext cx="3206833" cy="2923829"/>
            <a:chOff x="783668" y="2708414"/>
            <a:chExt cx="3206833" cy="2923829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0B4E549-E8E2-4BD2-B26F-795A3CBBBBAE}"/>
                </a:ext>
              </a:extLst>
            </p:cNvPr>
            <p:cNvSpPr txBox="1"/>
            <p:nvPr/>
          </p:nvSpPr>
          <p:spPr>
            <a:xfrm>
              <a:off x="783668" y="2708414"/>
              <a:ext cx="91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ABFEB8A-CCCD-4BE9-A5F6-15FACE00521E}"/>
                </a:ext>
              </a:extLst>
            </p:cNvPr>
            <p:cNvSpPr txBox="1"/>
            <p:nvPr/>
          </p:nvSpPr>
          <p:spPr>
            <a:xfrm>
              <a:off x="783668" y="3920953"/>
              <a:ext cx="767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468E315-E101-47C7-90B7-E5EC612CB00A}"/>
                </a:ext>
              </a:extLst>
            </p:cNvPr>
            <p:cNvSpPr txBox="1"/>
            <p:nvPr/>
          </p:nvSpPr>
          <p:spPr>
            <a:xfrm>
              <a:off x="783668" y="3294903"/>
              <a:ext cx="95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FB16002-1DF8-4C1B-8681-67E0E63FE86B}"/>
                </a:ext>
              </a:extLst>
            </p:cNvPr>
            <p:cNvSpPr txBox="1"/>
            <p:nvPr/>
          </p:nvSpPr>
          <p:spPr>
            <a:xfrm>
              <a:off x="1009219" y="4542409"/>
              <a:ext cx="50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B0E0E05-A99D-4425-8EAB-B0E9C41E3E12}"/>
                </a:ext>
              </a:extLst>
            </p:cNvPr>
            <p:cNvSpPr txBox="1"/>
            <p:nvPr/>
          </p:nvSpPr>
          <p:spPr>
            <a:xfrm>
              <a:off x="1009768" y="5109023"/>
              <a:ext cx="59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0AA8C7-8BB8-489C-96C9-691C56E536F9}"/>
                </a:ext>
              </a:extLst>
            </p:cNvPr>
            <p:cNvSpPr txBox="1"/>
            <p:nvPr/>
          </p:nvSpPr>
          <p:spPr>
            <a:xfrm>
              <a:off x="1387496" y="2765495"/>
              <a:ext cx="2603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postgraduate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programmes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56E1326-54A9-4D6F-A7E4-BF044E3C807E}"/>
                </a:ext>
              </a:extLst>
            </p:cNvPr>
            <p:cNvSpPr txBox="1"/>
            <p:nvPr/>
          </p:nvSpPr>
          <p:spPr>
            <a:xfrm>
              <a:off x="1387497" y="3361052"/>
              <a:ext cx="2386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Verdana"/>
                </a:rPr>
                <a:t>d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octoral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programmes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D65F008-DEAC-49B5-A6C2-07CDCC4F2985}"/>
                </a:ext>
              </a:extLst>
            </p:cNvPr>
            <p:cNvSpPr txBox="1"/>
            <p:nvPr/>
          </p:nvSpPr>
          <p:spPr>
            <a:xfrm>
              <a:off x="1387497" y="3965652"/>
              <a:ext cx="24597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Verdana"/>
                </a:rPr>
                <a:t>candidate theses defended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350B1FE-9F34-47D3-B2F0-C44E05B348F6}"/>
                </a:ext>
              </a:extLst>
            </p:cNvPr>
            <p:cNvSpPr txBox="1"/>
            <p:nvPr/>
          </p:nvSpPr>
          <p:spPr>
            <a:xfrm>
              <a:off x="1387497" y="4609175"/>
              <a:ext cx="228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Verdana"/>
                </a:rPr>
                <a:t>d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octoral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lang="en-US" sz="1200" kern="0" dirty="0">
                  <a:solidFill>
                    <a:prstClr val="white"/>
                  </a:solidFill>
                  <a:latin typeface="Verdana"/>
                </a:rPr>
                <a:t>theses defended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3703410-401E-45B2-970F-B7E0C1BC2ECE}"/>
                </a:ext>
              </a:extLst>
            </p:cNvPr>
            <p:cNvSpPr txBox="1"/>
            <p:nvPr/>
          </p:nvSpPr>
          <p:spPr>
            <a:xfrm>
              <a:off x="1387497" y="5283427"/>
              <a:ext cx="21721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PhD theses defended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62035C8-109B-4F06-A38A-02BF109B49C1}"/>
              </a:ext>
            </a:extLst>
          </p:cNvPr>
          <p:cNvSpPr/>
          <p:nvPr/>
        </p:nvSpPr>
        <p:spPr>
          <a:xfrm>
            <a:off x="3732388" y="1611325"/>
            <a:ext cx="370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enrolled in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2024 </a:t>
            </a:r>
          </a:p>
        </p:txBody>
      </p:sp>
    </p:spTree>
    <p:extLst>
      <p:ext uri="{BB962C8B-B14F-4D97-AF65-F5344CB8AC3E}">
        <p14:creationId xmlns:p14="http://schemas.microsoft.com/office/powerpoint/2010/main" val="48001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1014491"/>
            <a:ext cx="4922998" cy="2589932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5986869" y="1016014"/>
            <a:ext cx="5709831" cy="2588338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SCIENCE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06893" y="1119990"/>
            <a:ext cx="4839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PUBLICATION ACTIVITY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08875" y="1568193"/>
            <a:ext cx="4593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491 </a:t>
            </a: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Q1/Q2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publications in</a:t>
            </a: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Scopus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8876" y="2051696"/>
            <a:ext cx="4782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TPU papers in the top 10% of the most cited papers in the world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08875" y="2958340"/>
            <a:ext cx="2712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employees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 &gt; 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/>
          </p:nvPr>
        </p:nvGraphicFramePr>
        <p:xfrm>
          <a:off x="125086" y="4491795"/>
          <a:ext cx="5666113" cy="226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711722" y="3699568"/>
            <a:ext cx="49349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Number of publications in Q1/Q2 journals by fractional count per one research AND ACADEMIC EMPLOYEE, pcs. </a:t>
            </a:r>
            <a:endParaRPr kumimoji="0" lang="ru-RU" sz="1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46720" y="4567873"/>
            <a:ext cx="2225192" cy="230832"/>
            <a:chOff x="704620" y="2487160"/>
            <a:chExt cx="2225192" cy="23083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04620" y="2513165"/>
              <a:ext cx="144379" cy="144000"/>
            </a:xfrm>
            <a:prstGeom prst="rect">
              <a:avLst/>
            </a:prstGeom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048227" y="2513165"/>
              <a:ext cx="144379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30D5135D-CBCE-0A62-2ECA-7D2C919D9464}"/>
                </a:ext>
              </a:extLst>
            </p:cNvPr>
            <p:cNvSpPr/>
            <p:nvPr/>
          </p:nvSpPr>
          <p:spPr>
            <a:xfrm>
              <a:off x="848999" y="2487160"/>
              <a:ext cx="20808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Web of Science             Scopus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55318-E04D-44F9-8C93-0FD5D7CF82CD}"/>
              </a:ext>
            </a:extLst>
          </p:cNvPr>
          <p:cNvSpPr/>
          <p:nvPr/>
        </p:nvSpPr>
        <p:spPr>
          <a:xfrm>
            <a:off x="6190065" y="1119990"/>
            <a:ext cx="5727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DEVELOPMENT AND TECHNOLOGY</a:t>
            </a: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81A0D41-D268-46A4-B9AF-B7BE2E48B0D6}"/>
              </a:ext>
            </a:extLst>
          </p:cNvPr>
          <p:cNvSpPr/>
          <p:nvPr/>
        </p:nvSpPr>
        <p:spPr>
          <a:xfrm>
            <a:off x="6190065" y="1561701"/>
            <a:ext cx="4689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79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agreements,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contracts and grants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6190066" y="2078597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1 733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B010213-EEDE-4EAC-B9EB-FD44BBF8C700}"/>
              </a:ext>
            </a:extLst>
          </p:cNvPr>
          <p:cNvSpPr/>
          <p:nvPr/>
        </p:nvSpPr>
        <p:spPr>
          <a:xfrm>
            <a:off x="6190064" y="3036656"/>
            <a:ext cx="5867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4.7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RUB </a:t>
            </a:r>
            <a:r>
              <a:rPr lang="en-US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under foreign contracts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1329F1F-DA00-4EE5-8D53-5F747594395B}"/>
              </a:ext>
            </a:extLst>
          </p:cNvPr>
          <p:cNvSpPr/>
          <p:nvPr/>
        </p:nvSpPr>
        <p:spPr>
          <a:xfrm>
            <a:off x="5986869" y="3699568"/>
            <a:ext cx="61081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VOLUME OF FUNDS RAISED TROUGH INDUSTRIAL ORDERS (BY INDUSTRY SECTOR), RUB </a:t>
            </a:r>
            <a:r>
              <a:rPr lang="en-US" sz="1100" b="1" cap="all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</a:t>
            </a:r>
            <a:endParaRPr kumimoji="0" lang="ru-RU" sz="1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7466415" y="2227421"/>
            <a:ext cx="3726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RUB </a:t>
            </a:r>
            <a:r>
              <a:rPr lang="en-US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under business contracts</a:t>
            </a: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6190064" y="2562142"/>
            <a:ext cx="3695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380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RUB </a:t>
            </a:r>
            <a:r>
              <a:rPr lang="en-US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mln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grants</a:t>
            </a:r>
            <a:endParaRPr lang="ru-RU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295CE9A-DE6F-4714-92C3-CC6CD15B4A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472684"/>
              </p:ext>
            </p:extLst>
          </p:nvPr>
        </p:nvGraphicFramePr>
        <p:xfrm>
          <a:off x="6054755" y="4315445"/>
          <a:ext cx="5635533" cy="243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655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54">
            <a:extLst>
              <a:ext uri="{FF2B5EF4-FFF2-40B4-BE49-F238E27FC236}">
                <a16:creationId xmlns:a16="http://schemas.microsoft.com/office/drawing/2014/main" id="{DA796EC7-B17B-4104-8D69-6135648F35F9}"/>
              </a:ext>
            </a:extLst>
          </p:cNvPr>
          <p:cNvSpPr/>
          <p:nvPr/>
        </p:nvSpPr>
        <p:spPr>
          <a:xfrm>
            <a:off x="7463390" y="1452244"/>
            <a:ext cx="4290460" cy="2225620"/>
          </a:xfrm>
          <a:prstGeom prst="roundRect">
            <a:avLst>
              <a:gd name="adj" fmla="val 6559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6" y="3912174"/>
            <a:ext cx="11009474" cy="2554818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SCIENCE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4377" y="1004041"/>
            <a:ext cx="6022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TECHNOLOGY ENTREPRENEURSHIP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46358" y="1452244"/>
            <a:ext cx="7559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TOP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6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5" name="Google Shape;324;g2ba37bd6628_0_613"/>
          <p:cNvSpPr txBox="1"/>
          <p:nvPr/>
        </p:nvSpPr>
        <p:spPr>
          <a:xfrm>
            <a:off x="936832" y="2010344"/>
            <a:ext cx="2852788" cy="15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600"/>
              </a:spcAft>
              <a:buClr>
                <a:srgbClr val="000000"/>
              </a:buClr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startup accelerator programs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0">
              <a:spcAft>
                <a:spcPts val="600"/>
              </a:spcAft>
              <a:buClr>
                <a:srgbClr val="000000"/>
              </a:buClr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62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winners in the Student Startup competition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6" name="Шеврон 35"/>
          <p:cNvSpPr/>
          <p:nvPr/>
        </p:nvSpPr>
        <p:spPr>
          <a:xfrm>
            <a:off x="840622" y="222261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Шеврон 36"/>
          <p:cNvSpPr/>
          <p:nvPr/>
        </p:nvSpPr>
        <p:spPr>
          <a:xfrm>
            <a:off x="840622" y="282685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Шеврон 37"/>
          <p:cNvSpPr/>
          <p:nvPr/>
        </p:nvSpPr>
        <p:spPr>
          <a:xfrm>
            <a:off x="3988572" y="226496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Шеврон 38"/>
          <p:cNvSpPr/>
          <p:nvPr/>
        </p:nvSpPr>
        <p:spPr>
          <a:xfrm>
            <a:off x="3988572" y="2752235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Шеврон 39"/>
          <p:cNvSpPr/>
          <p:nvPr/>
        </p:nvSpPr>
        <p:spPr>
          <a:xfrm>
            <a:off x="3988572" y="304361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Google Shape;324;g2ba37bd6628_0_613"/>
          <p:cNvSpPr txBox="1"/>
          <p:nvPr/>
        </p:nvSpPr>
        <p:spPr>
          <a:xfrm>
            <a:off x="4103432" y="2094861"/>
            <a:ext cx="3341307" cy="15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Trainings for entrepreneurial competencies </a:t>
            </a:r>
          </a:p>
          <a:p>
            <a:pPr lvl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Entrepreneurial Boiling Point</a:t>
            </a:r>
            <a:endParaRPr sz="1400" kern="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Startup Studio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40622" y="3939341"/>
            <a:ext cx="3147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 are piloted by an industrial partner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136087" y="3939341"/>
            <a:ext cx="3161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graduation theses 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form of a startup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840622" y="5035964"/>
            <a:ext cx="3244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300"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171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events within the Entrepreneurial Boiling Point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136087" y="5035964"/>
            <a:ext cx="32890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300"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Federal Districts (trainings</a:t>
            </a:r>
            <a:r>
              <a:rPr lang="ru-RU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for TPU entrepreneurial competencies (</a:t>
            </a:r>
            <a:r>
              <a:rPr lang="en-US" sz="1400" kern="0" dirty="0" err="1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StartTex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: First Step into Business)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7752957" y="3939341"/>
            <a:ext cx="3228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300"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 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projects within the Tomsk University Startup Studio (RUB 15.6 </a:t>
            </a:r>
            <a:r>
              <a:rPr lang="en-US" sz="1400" kern="0" dirty="0" err="1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mln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7752957" y="5035964"/>
            <a:ext cx="3692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300"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Verdana"/>
                <a:ea typeface="Verdana"/>
                <a:cs typeface="Verdana"/>
                <a:sym typeface="Verdana"/>
              </a:rPr>
              <a:t>projects in the TOP-5 early stage projects according to the University Technology Entrepreneurship Platform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744376" y="4979648"/>
            <a:ext cx="11009474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084781" y="3912174"/>
            <a:ext cx="0" cy="2554818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7469104" y="3912174"/>
            <a:ext cx="0" cy="2554818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17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Объект 7">
            <a:extLst>
              <a:ext uri="{FF2B5EF4-FFF2-40B4-BE49-F238E27FC236}">
                <a16:creationId xmlns:a16="http://schemas.microsoft.com/office/drawing/2014/main" id="{126C2F67-04D8-48A3-BAB5-399A0F7A9863}"/>
              </a:ext>
            </a:extLst>
          </p:cNvPr>
          <p:cNvSpPr txBox="1">
            <a:spLocks/>
          </p:cNvSpPr>
          <p:nvPr/>
        </p:nvSpPr>
        <p:spPr>
          <a:xfrm>
            <a:off x="7661283" y="1586511"/>
            <a:ext cx="3997317" cy="210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15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TPU students annually receive more than 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1000</a:t>
            </a:r>
            <a:r>
              <a:rPr lang="en-US" sz="15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grants and scholarships</a:t>
            </a:r>
            <a:r>
              <a:rPr lang="ru-RU" sz="15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international, Russian and regional competitions of research and final qualifying works.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63226" y="1468666"/>
            <a:ext cx="489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 the field of Technology Entrepreneurship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1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9"/>
          <a:stretch/>
        </p:blipFill>
        <p:spPr>
          <a:xfrm>
            <a:off x="4091940" y="0"/>
            <a:ext cx="810006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91940" y="0"/>
            <a:ext cx="8182610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6" y="2967335"/>
            <a:ext cx="7078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Infrastructure</a:t>
            </a:r>
            <a:endParaRPr lang="ru-RU" sz="54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b="1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18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7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4474152" y="1443006"/>
            <a:ext cx="3608658" cy="5190221"/>
          </a:xfrm>
          <a:prstGeom prst="roundRect">
            <a:avLst>
              <a:gd name="adj" fmla="val 3354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8203928" y="1431981"/>
            <a:ext cx="3608658" cy="5190221"/>
          </a:xfrm>
          <a:prstGeom prst="roundRect">
            <a:avLst>
              <a:gd name="adj" fmla="val 3143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1452476"/>
            <a:ext cx="3608658" cy="5190221"/>
          </a:xfrm>
          <a:prstGeom prst="roundRect">
            <a:avLst>
              <a:gd name="adj" fmla="val 2299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0800000" flipV="1">
            <a:off x="845129" y="1627441"/>
            <a:ext cx="3454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ACADEMIC BUILDINGS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873243" y="4364861"/>
            <a:ext cx="3589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—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lang="ru-RU" sz="20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area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Heritage assets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10800000" flipV="1">
            <a:off x="4554659" y="1627441"/>
            <a:ext cx="3404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DORMITORIES</a:t>
            </a:r>
            <a:endParaRPr kumimoji="0" lang="ru-RU" sz="14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4583998" y="4507665"/>
            <a:ext cx="3530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area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Places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0800000" flipV="1">
            <a:off x="8313772" y="1627442"/>
            <a:ext cx="3540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FACILITIES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8313772" y="4507665"/>
            <a:ext cx="343917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Research Nuclear Reactor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:</a:t>
            </a: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Buildings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area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</a:t>
            </a:r>
          </a:p>
          <a:p>
            <a:pPr marL="363538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Training Center for Geological Internships </a:t>
            </a:r>
            <a:b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</a:b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in Khakassia 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Children's health camp 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Holiday camp</a:t>
            </a:r>
          </a:p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Sports sites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639513" y="4403520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28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759641" y="4742079"/>
            <a:ext cx="1242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152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en-US" sz="1000" dirty="0" err="1">
                <a:solidFill>
                  <a:prstClr val="white">
                    <a:lumMod val="65000"/>
                  </a:prstClr>
                </a:solidFill>
                <a:latin typeface="Verdana"/>
              </a:rPr>
              <a:t>sq.m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.</a:t>
            </a:r>
            <a:endParaRPr lang="ru-RU" sz="1000" baseline="30000" dirty="0">
              <a:solidFill>
                <a:prstClr val="white">
                  <a:lumMod val="65000"/>
                </a:prstClr>
              </a:solidFill>
              <a:latin typeface="Verdan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2159188" y="5042876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395336" y="4431774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502016" y="4743543"/>
            <a:ext cx="213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92</a:t>
            </a:r>
            <a:r>
              <a:rPr lang="en-US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prstClr val="white">
                    <a:lumMod val="65000"/>
                  </a:prstClr>
                </a:solidFill>
                <a:latin typeface="Verdana"/>
              </a:rPr>
              <a:t>sq.m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.</a:t>
            </a:r>
            <a:endParaRPr lang="ru-RU" sz="1000" baseline="30000" dirty="0">
              <a:solidFill>
                <a:prstClr val="white">
                  <a:lumMod val="65000"/>
                </a:prstClr>
              </a:solidFill>
              <a:latin typeface="Verdan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250556" y="5039146"/>
            <a:ext cx="1228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6125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9594552" y="4890940"/>
            <a:ext cx="158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33</a:t>
            </a:r>
            <a:r>
              <a:rPr lang="en-US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en-US" sz="1000" dirty="0" err="1">
                <a:solidFill>
                  <a:prstClr val="white">
                    <a:lumMod val="65000"/>
                  </a:prstClr>
                </a:solidFill>
                <a:latin typeface="Verdana"/>
              </a:rPr>
              <a:t>sq.m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.</a:t>
            </a:r>
            <a:endParaRPr lang="ru-RU" sz="1000" baseline="30000" dirty="0">
              <a:solidFill>
                <a:prstClr val="white">
                  <a:lumMod val="65000"/>
                </a:prstClr>
              </a:solidFill>
              <a:latin typeface="Verdan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9518160" y="5953262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26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9538148" y="4665163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ИНФРАСТРУКТУРА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1100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КАМПУС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424"/>
          <a:stretch/>
        </p:blipFill>
        <p:spPr>
          <a:xfrm>
            <a:off x="755324" y="2072010"/>
            <a:ext cx="3602160" cy="227554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"/>
          <a:stretch/>
        </p:blipFill>
        <p:spPr>
          <a:xfrm>
            <a:off x="4469703" y="2072011"/>
            <a:ext cx="3613107" cy="2272608"/>
          </a:xfrm>
          <a:prstGeom prst="rect">
            <a:avLst/>
          </a:prstGeom>
        </p:spPr>
      </p:pic>
      <p:pic>
        <p:nvPicPr>
          <p:cNvPr id="30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 bwMode="auto">
          <a:xfrm>
            <a:off x="8199478" y="2072010"/>
            <a:ext cx="3613108" cy="2271208"/>
          </a:xfrm>
          <a:prstGeom prst="rect">
            <a:avLst/>
          </a:prstGeom>
          <a:extLst/>
        </p:spPr>
      </p:pic>
      <p:sp>
        <p:nvSpPr>
          <p:cNvPr id="7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19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6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Прямая соединительная линия 105"/>
          <p:cNvCxnSpPr/>
          <p:nvPr/>
        </p:nvCxnSpPr>
        <p:spPr>
          <a:xfrm flipV="1">
            <a:off x="895856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489458" y="5330958"/>
            <a:ext cx="1940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1947-1948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697489" y="5760058"/>
            <a:ext cx="208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Development of the first national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betatron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a cyclic induction electron accelerator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82299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67" b="-758"/>
          <a:stretch/>
        </p:blipFill>
        <p:spPr>
          <a:xfrm>
            <a:off x="3840229" y="1411207"/>
            <a:ext cx="4956935" cy="4440773"/>
          </a:xfrm>
          <a:prstGeom prst="rect">
            <a:avLst/>
          </a:prstGeom>
        </p:spPr>
      </p:pic>
      <p:sp>
        <p:nvSpPr>
          <p:cNvPr id="176" name="Прямоугольник 175"/>
          <p:cNvSpPr/>
          <p:nvPr/>
        </p:nvSpPr>
        <p:spPr>
          <a:xfrm>
            <a:off x="3799286" y="616383"/>
            <a:ext cx="5098169" cy="5683949"/>
          </a:xfrm>
          <a:prstGeom prst="rect">
            <a:avLst/>
          </a:prstGeom>
          <a:solidFill>
            <a:srgbClr val="111111">
              <a:alpha val="89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4" name="Овал 173"/>
          <p:cNvSpPr/>
          <p:nvPr/>
        </p:nvSpPr>
        <p:spPr>
          <a:xfrm>
            <a:off x="10141181" y="5145389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462869" y="4465029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2" name="Овал 171"/>
          <p:cNvSpPr/>
          <p:nvPr/>
        </p:nvSpPr>
        <p:spPr>
          <a:xfrm>
            <a:off x="4225935" y="1625878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94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Овал 170"/>
          <p:cNvSpPr/>
          <p:nvPr/>
        </p:nvSpPr>
        <p:spPr>
          <a:xfrm>
            <a:off x="22223" y="1625878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OUR WAY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V="1">
            <a:off x="2954571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4770325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V="1">
            <a:off x="6065567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V="1">
            <a:off x="10590437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1076272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5342014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9786716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V="1">
            <a:off x="3187023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809077" y="3977773"/>
            <a:ext cx="230596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1952-1955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1142613" y="4300041"/>
            <a:ext cx="1754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TPI developed the equipment for the first TV broadcasting center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beyond the Urals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1006422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548173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1958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2881708" y="5760058"/>
            <a:ext cx="17464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Establishment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the Research Institute of Nuclear Physics, Electronics and Automation – 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 first TPI research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institution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2881708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697488" y="5163174"/>
            <a:ext cx="11044837" cy="2"/>
          </a:xfrm>
          <a:prstGeom prst="line">
            <a:avLst/>
          </a:prstGeom>
          <a:ln>
            <a:solidFill>
              <a:srgbClr val="47D4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Равнобедренный треугольник 104"/>
          <p:cNvSpPr/>
          <p:nvPr/>
        </p:nvSpPr>
        <p:spPr>
          <a:xfrm rot="5400000">
            <a:off x="11728755" y="5078364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4363927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1991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4697463" y="5760058"/>
            <a:ext cx="11483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TPI was reorganized into Tomsk Polytechnic University 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4697462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074819" y="3885455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1997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408357" y="4300041"/>
            <a:ext cx="18189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TPU was included into the List of the Most Valuable objects of Cultural Heritage of the Peoples of Russia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4" name="Овал 113"/>
          <p:cNvSpPr/>
          <p:nvPr/>
        </p:nvSpPr>
        <p:spPr>
          <a:xfrm>
            <a:off x="527216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5659169" y="5461334"/>
            <a:ext cx="155114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2001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992703" y="5760058"/>
            <a:ext cx="2818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TPU opened the Center for Professional Training and Retraining of Oil and Gas Specialists in partnership with Heriot-Watt University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599270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9519521" y="4001924"/>
            <a:ext cx="118939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9853057" y="4300041"/>
            <a:ext cx="15175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 in the Priority 2030 Program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9716866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10163407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0496942" y="5760058"/>
            <a:ext cx="17779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 in the Advanced Engineering Schools Program 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1051757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7" name="Равнобедренный треугольник 156"/>
          <p:cNvSpPr/>
          <p:nvPr/>
        </p:nvSpPr>
        <p:spPr>
          <a:xfrm rot="5400000">
            <a:off x="639800" y="5078365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2919828" y="3885455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1967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3253363" y="4300041"/>
            <a:ext cx="16803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Launch of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IRT-1000 research nuclear reactor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0" name="Овал 159"/>
          <p:cNvSpPr/>
          <p:nvPr/>
        </p:nvSpPr>
        <p:spPr>
          <a:xfrm>
            <a:off x="311717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/>
          <p:cNvCxnSpPr>
            <a:stCxn id="21" idx="0"/>
          </p:cNvCxnSpPr>
          <p:nvPr/>
        </p:nvCxnSpPr>
        <p:spPr>
          <a:xfrm flipV="1">
            <a:off x="697488" y="1556679"/>
            <a:ext cx="0" cy="692573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3249003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5470394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7361280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9562630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1213263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4893691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6878959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8924824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0774658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11589" y="1004211"/>
            <a:ext cx="1890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1896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2" name="Прямая соединительная линия 11"/>
          <p:cNvCxnSpPr>
            <a:endCxn id="17" idx="3"/>
          </p:cNvCxnSpPr>
          <p:nvPr/>
        </p:nvCxnSpPr>
        <p:spPr>
          <a:xfrm>
            <a:off x="697488" y="2347633"/>
            <a:ext cx="11044837" cy="2"/>
          </a:xfrm>
          <a:prstGeom prst="line">
            <a:avLst/>
          </a:prstGeom>
          <a:ln>
            <a:solidFill>
              <a:srgbClr val="47D4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Равнобедренный треугольник 16"/>
          <p:cNvSpPr/>
          <p:nvPr/>
        </p:nvSpPr>
        <p:spPr>
          <a:xfrm rot="5400000">
            <a:off x="11728755" y="2262823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06865" y="1472704"/>
            <a:ext cx="1929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Establishment of the Technological Institute of Practical Engineers in Tomsk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99106" y="2249252"/>
            <a:ext cx="196763" cy="196763"/>
          </a:xfrm>
          <a:prstGeom prst="ellipse">
            <a:avLst/>
          </a:prstGeom>
          <a:solidFill>
            <a:srgbClr val="111111"/>
          </a:solidFill>
          <a:ln w="38100">
            <a:solidFill>
              <a:srgbClr val="47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06865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40400" y="2944517"/>
            <a:ext cx="3676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Tomsk Technological Institute of Emperor Nicholas II, the first engineering institute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 Russian Asia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114040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981808" y="1223040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315344" y="1652140"/>
            <a:ext cx="1392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Dmitri Mendeleev, the first honorary member of TTI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3179153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338146" y="3295582"/>
            <a:ext cx="3482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admitted students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5" name="Шеврон 64"/>
          <p:cNvSpPr/>
          <p:nvPr/>
        </p:nvSpPr>
        <p:spPr>
          <a:xfrm>
            <a:off x="1241937" y="342712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7293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896374" y="2944517"/>
            <a:ext cx="1516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16 graduated engineers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4820828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203198" y="1343861"/>
            <a:ext cx="1855443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1917-1934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536735" y="1652140"/>
            <a:ext cx="1392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TTI – STI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-Т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II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5400544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451929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1923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785463" y="2944517"/>
            <a:ext cx="18498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Establishment of the Research Institute of Applied Physics at TTI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094084" y="1344190"/>
            <a:ext cx="202941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1925-1927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427621" y="1652140"/>
            <a:ext cx="17886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Development of the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Avietta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STI-1, the first Siberian aircraft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729143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6806096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518426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1935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851961" y="2944517"/>
            <a:ext cx="10123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Kirov TTI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8851961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9295435" y="1223040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1939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628971" y="1652140"/>
            <a:ext cx="20374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Michail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Usov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the  first Siberian member of the Academy of  Sciences 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949278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0368260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0701795" y="2944517"/>
            <a:ext cx="1290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Reorganized into Tomsk Polytechnic Institute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10701795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4" name="Шеврон 163"/>
          <p:cNvSpPr/>
          <p:nvPr/>
        </p:nvSpPr>
        <p:spPr>
          <a:xfrm>
            <a:off x="4820828" y="302484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flipV="1">
            <a:off x="7675573" y="4371727"/>
            <a:ext cx="0" cy="718587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Прямоугольник 134"/>
          <p:cNvSpPr/>
          <p:nvPr/>
        </p:nvSpPr>
        <p:spPr>
          <a:xfrm>
            <a:off x="7408378" y="4001883"/>
            <a:ext cx="118939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7741915" y="4330274"/>
            <a:ext cx="1818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National Research University category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760572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V="1">
            <a:off x="9018319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8591289" y="5459125"/>
            <a:ext cx="155114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2013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8924824" y="5760058"/>
            <a:ext cx="1539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TPU ranked top 15 leading Russian universities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5" name="Овал 144"/>
          <p:cNvSpPr/>
          <p:nvPr/>
        </p:nvSpPr>
        <p:spPr>
          <a:xfrm>
            <a:off x="8945456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29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29DD1-1F5F-4727-BA16-380FB907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t="11420" r="35790" b="32284"/>
          <a:stretch/>
        </p:blipFill>
        <p:spPr>
          <a:xfrm>
            <a:off x="8345714" y="3428999"/>
            <a:ext cx="3846286" cy="3421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376" y="2798058"/>
            <a:ext cx="44517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THANK YOU</a:t>
            </a:r>
            <a:r>
              <a:rPr kumimoji="0" lang="ru-RU" sz="3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!</a:t>
            </a:r>
            <a:endParaRPr kumimoji="0" lang="ru-RU" sz="3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AutoShape 4" descr="https://dmee.ru/tw_files2/urls_1/7/d-7000/7000_html_6071050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4713513" y="0"/>
            <a:ext cx="747848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7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17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67" b="-758"/>
          <a:stretch/>
        </p:blipFill>
        <p:spPr>
          <a:xfrm>
            <a:off x="744377" y="1411207"/>
            <a:ext cx="4956935" cy="4440773"/>
          </a:xfrm>
          <a:prstGeom prst="rect">
            <a:avLst/>
          </a:prstGeom>
        </p:spPr>
      </p:pic>
      <p:sp>
        <p:nvSpPr>
          <p:cNvPr id="175" name="Прямоугольник 174"/>
          <p:cNvSpPr/>
          <p:nvPr/>
        </p:nvSpPr>
        <p:spPr>
          <a:xfrm>
            <a:off x="221394" y="616383"/>
            <a:ext cx="5722531" cy="6241617"/>
          </a:xfrm>
          <a:prstGeom prst="rect">
            <a:avLst/>
          </a:prstGeom>
          <a:solidFill>
            <a:srgbClr val="111111">
              <a:alpha val="8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39404" y="302140"/>
            <a:ext cx="5389112" cy="598805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  <a:alpha val="62000"/>
                </a:schemeClr>
              </a:gs>
              <a:gs pos="63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10166107" y="3649901"/>
            <a:ext cx="1585196" cy="3017599"/>
            <a:chOff x="3511403" y="759611"/>
            <a:chExt cx="1395059" cy="2698233"/>
          </a:xfrm>
        </p:grpSpPr>
        <p:sp>
          <p:nvSpPr>
            <p:cNvPr id="111" name="Скругленный прямоугольник 110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3" name="Группа 112"/>
          <p:cNvGrpSpPr/>
          <p:nvPr/>
        </p:nvGrpSpPr>
        <p:grpSpPr>
          <a:xfrm>
            <a:off x="8487295" y="3649848"/>
            <a:ext cx="1585196" cy="3017599"/>
            <a:chOff x="3511403" y="759611"/>
            <a:chExt cx="1395059" cy="2698233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5" name="Прямая соединительная линия 114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6" name="Группа 115"/>
          <p:cNvGrpSpPr/>
          <p:nvPr/>
        </p:nvGrpSpPr>
        <p:grpSpPr>
          <a:xfrm>
            <a:off x="6777171" y="3649901"/>
            <a:ext cx="1585196" cy="3017599"/>
            <a:chOff x="3511403" y="759611"/>
            <a:chExt cx="1395059" cy="2698233"/>
          </a:xfrm>
        </p:grpSpPr>
        <p:sp>
          <p:nvSpPr>
            <p:cNvPr id="118" name="Скругленный прямоугольник 117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9" name="Прямая соединительная линия 11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0" name="Группа 119"/>
          <p:cNvGrpSpPr/>
          <p:nvPr/>
        </p:nvGrpSpPr>
        <p:grpSpPr>
          <a:xfrm>
            <a:off x="5091882" y="3649901"/>
            <a:ext cx="1585196" cy="3017599"/>
            <a:chOff x="3511403" y="759611"/>
            <a:chExt cx="1395059" cy="2698233"/>
          </a:xfrm>
        </p:grpSpPr>
        <p:sp>
          <p:nvSpPr>
            <p:cNvPr id="121" name="Скругленный прямоугольник 120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22" name="Прямая соединительная линия 121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Группа 122"/>
          <p:cNvGrpSpPr/>
          <p:nvPr/>
        </p:nvGrpSpPr>
        <p:grpSpPr>
          <a:xfrm>
            <a:off x="3407825" y="3649901"/>
            <a:ext cx="1585196" cy="3017599"/>
            <a:chOff x="3511403" y="759611"/>
            <a:chExt cx="1395059" cy="2698233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25" name="Прямая соединительная линия 124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OUR CONTRIBUTION</a:t>
            </a:r>
            <a:endParaRPr kumimoji="0" lang="ru-RU" sz="2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153098" y="881301"/>
            <a:ext cx="1585196" cy="2698233"/>
            <a:chOff x="3511403" y="759611"/>
            <a:chExt cx="1395059" cy="2698233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5" name="Группа 94"/>
          <p:cNvGrpSpPr/>
          <p:nvPr/>
        </p:nvGrpSpPr>
        <p:grpSpPr>
          <a:xfrm>
            <a:off x="8487295" y="881301"/>
            <a:ext cx="1585196" cy="2698233"/>
            <a:chOff x="3511403" y="759611"/>
            <a:chExt cx="1395059" cy="2698233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Группа 97"/>
          <p:cNvGrpSpPr/>
          <p:nvPr/>
        </p:nvGrpSpPr>
        <p:grpSpPr>
          <a:xfrm>
            <a:off x="6777171" y="881301"/>
            <a:ext cx="1585196" cy="2698233"/>
            <a:chOff x="3511403" y="759611"/>
            <a:chExt cx="1395059" cy="2698233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1" name="Группа 100"/>
          <p:cNvGrpSpPr/>
          <p:nvPr/>
        </p:nvGrpSpPr>
        <p:grpSpPr>
          <a:xfrm>
            <a:off x="5091882" y="881301"/>
            <a:ext cx="1585196" cy="2698233"/>
            <a:chOff x="3511403" y="759611"/>
            <a:chExt cx="1395059" cy="2698233"/>
          </a:xfrm>
        </p:grpSpPr>
        <p:sp>
          <p:nvSpPr>
            <p:cNvPr id="103" name="Скругленный прямоугольник 102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5" name="Группа 104"/>
          <p:cNvGrpSpPr/>
          <p:nvPr/>
        </p:nvGrpSpPr>
        <p:grpSpPr>
          <a:xfrm>
            <a:off x="3407825" y="881301"/>
            <a:ext cx="1585196" cy="2698233"/>
            <a:chOff x="3511403" y="759611"/>
            <a:chExt cx="1395059" cy="2698233"/>
          </a:xfrm>
        </p:grpSpPr>
        <p:sp>
          <p:nvSpPr>
            <p:cNvPr id="107" name="Скругленный прямоугольник 106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9" name="Прямая соединительная линия 10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2" name="Прямоугольник 101"/>
          <p:cNvSpPr/>
          <p:nvPr/>
        </p:nvSpPr>
        <p:spPr>
          <a:xfrm>
            <a:off x="3393973" y="2065968"/>
            <a:ext cx="16129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Mikhail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Usov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Geologist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(1908),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Member of the USSR AS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(1939)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002499" y="2065968"/>
            <a:ext cx="180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Nikolai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Urvatsev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Geologist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(1919),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Arctic explorer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6706499" y="2065968"/>
            <a:ext cx="17486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Kanysh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Satpayev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Geologist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(1926),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Member of the USSR AS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1946)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8495408" y="2065968"/>
            <a:ext cx="16706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Nikolai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Nikitin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Architect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(1930),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Associate member of USSR AS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(1957)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10228376" y="2065968"/>
            <a:ext cx="1460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Nikolai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Kamov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Aircraft designer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(1923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helicopter developer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1241" r="9231" b="23612"/>
          <a:stretch/>
        </p:blipFill>
        <p:spPr>
          <a:xfrm>
            <a:off x="3695599" y="958908"/>
            <a:ext cx="1009649" cy="1009649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9495" r="1652" b="18749"/>
          <a:stretch/>
        </p:blipFill>
        <p:spPr>
          <a:xfrm>
            <a:off x="8736325" y="958908"/>
            <a:ext cx="1087137" cy="1087137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CDCE42F-7C7C-4857-A113-499514DF92D5}"/>
              </a:ext>
            </a:extLst>
          </p:cNvPr>
          <p:cNvSpPr/>
          <p:nvPr/>
        </p:nvSpPr>
        <p:spPr>
          <a:xfrm>
            <a:off x="744376" y="1842004"/>
            <a:ext cx="21903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ALS Sirius Bold" panose="00000800000000000000" pitchFamily="50" charset="0"/>
                <a:ea typeface="+mn-ea"/>
                <a:cs typeface="+mn-cs"/>
              </a:rPr>
              <a:t>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ALS Sirius Bold" panose="00000800000000000000" pitchFamily="50" charset="0"/>
                <a:ea typeface="+mn-ea"/>
                <a:cs typeface="+mn-cs"/>
              </a:rPr>
              <a:t>thousand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effectLst/>
              <a:uLnTx/>
              <a:uFillTx/>
              <a:latin typeface="ALS Sirius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6ABCC0C-8A47-4B2D-9370-5C5ED1C8C828}"/>
              </a:ext>
            </a:extLst>
          </p:cNvPr>
          <p:cNvSpPr/>
          <p:nvPr/>
        </p:nvSpPr>
        <p:spPr>
          <a:xfrm>
            <a:off x="744376" y="3737191"/>
            <a:ext cx="23947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Of</a:t>
            </a:r>
            <a:r>
              <a:rPr kumimoji="0" lang="en-US" sz="1800" b="0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engineers in </a:t>
            </a:r>
            <a:r>
              <a:rPr kumimoji="0" lang="ru-RU" sz="40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128</a:t>
            </a: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years</a:t>
            </a:r>
            <a:endParaRPr kumimoji="0" lang="ru-RU" sz="18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3471C2-A3FE-47AA-AC54-7D00CAA620A8}"/>
              </a:ext>
            </a:extLst>
          </p:cNvPr>
          <p:cNvSpPr/>
          <p:nvPr/>
        </p:nvSpPr>
        <p:spPr>
          <a:xfrm>
            <a:off x="10310133" y="3176266"/>
            <a:ext cx="1378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AIRCRAFT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ENGINEERING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06013A7-140F-49A8-B7EB-254B36E322AF}"/>
              </a:ext>
            </a:extLst>
          </p:cNvPr>
          <p:cNvSpPr/>
          <p:nvPr/>
        </p:nvSpPr>
        <p:spPr>
          <a:xfrm>
            <a:off x="8632490" y="3257685"/>
            <a:ext cx="1396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ARCHITECTURE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E6102A7-207E-4385-AD68-26CF8B56E07F}"/>
              </a:ext>
            </a:extLst>
          </p:cNvPr>
          <p:cNvSpPr/>
          <p:nvPr/>
        </p:nvSpPr>
        <p:spPr>
          <a:xfrm>
            <a:off x="7110109" y="3257685"/>
            <a:ext cx="941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200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GEOLOGY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BEA579C-655A-4898-9B11-F78535240FB6}"/>
              </a:ext>
            </a:extLst>
          </p:cNvPr>
          <p:cNvSpPr/>
          <p:nvPr/>
        </p:nvSpPr>
        <p:spPr>
          <a:xfrm>
            <a:off x="5413774" y="3257685"/>
            <a:ext cx="941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200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GEOLOGY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C4DB200-D82D-4B8A-99C8-D516AF2DD4C0}"/>
              </a:ext>
            </a:extLst>
          </p:cNvPr>
          <p:cNvSpPr/>
          <p:nvPr/>
        </p:nvSpPr>
        <p:spPr>
          <a:xfrm>
            <a:off x="3729718" y="3257685"/>
            <a:ext cx="941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GEOLOGY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b="10429"/>
          <a:stretch/>
        </p:blipFill>
        <p:spPr>
          <a:xfrm>
            <a:off x="5331488" y="958908"/>
            <a:ext cx="1105985" cy="110598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119" r="4415" b="38313"/>
          <a:stretch/>
        </p:blipFill>
        <p:spPr>
          <a:xfrm>
            <a:off x="10433001" y="958908"/>
            <a:ext cx="1051408" cy="105140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4" name="Прямоугольник 143"/>
          <p:cNvSpPr/>
          <p:nvPr/>
        </p:nvSpPr>
        <p:spPr>
          <a:xfrm>
            <a:off x="3407825" y="4797375"/>
            <a:ext cx="16809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Gennady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Mesyats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hysicist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(1958),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Member of the AS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(1984)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4993020" y="4797375"/>
            <a:ext cx="1888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Vladimir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Nakoryakov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Physicist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(1958),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Member of the AS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(1987)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8509715" y="4797375"/>
            <a:ext cx="1642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Alexandr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Shutikov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Physicist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(1984),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CEO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ROSENERGOATOM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2670" r="4829" b="45110"/>
          <a:stretch/>
        </p:blipFill>
        <p:spPr>
          <a:xfrm>
            <a:off x="3695598" y="3765793"/>
            <a:ext cx="1009650" cy="100965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" b="30334"/>
          <a:stretch/>
        </p:blipFill>
        <p:spPr>
          <a:xfrm>
            <a:off x="5379655" y="3765793"/>
            <a:ext cx="1009650" cy="100965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B414017-3552-4AF7-B8F8-868D563AC330}"/>
              </a:ext>
            </a:extLst>
          </p:cNvPr>
          <p:cNvSpPr/>
          <p:nvPr/>
        </p:nvSpPr>
        <p:spPr>
          <a:xfrm>
            <a:off x="3475710" y="6239381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ELECTRONICS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F34B49B-D110-412C-85B9-D84A3FE1B4C8}"/>
              </a:ext>
            </a:extLst>
          </p:cNvPr>
          <p:cNvSpPr/>
          <p:nvPr/>
        </p:nvSpPr>
        <p:spPr>
          <a:xfrm>
            <a:off x="5053966" y="6331714"/>
            <a:ext cx="1661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THERMAL PHYSICS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699498" y="3765793"/>
            <a:ext cx="1754403" cy="2842920"/>
            <a:chOff x="10085007" y="3765793"/>
            <a:chExt cx="1754403" cy="2842920"/>
          </a:xfrm>
        </p:grpSpPr>
        <p:sp>
          <p:nvSpPr>
            <p:cNvPr id="172" name="Прямоугольник 171"/>
            <p:cNvSpPr/>
            <p:nvPr/>
          </p:nvSpPr>
          <p:spPr>
            <a:xfrm>
              <a:off x="10085007" y="4797375"/>
              <a:ext cx="1754403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Vassily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Glukhikh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  <a:p>
              <a:pPr lvl="0" algn="ctr">
                <a:defRPr/>
              </a:pPr>
              <a:r>
                <a:rPr lang="en-US" sz="1000" dirty="0">
                  <a:solidFill>
                    <a:prstClr val="white">
                      <a:lumMod val="65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Physicist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(1952), </a:t>
              </a:r>
              <a:b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lang="en-US" sz="1000" dirty="0">
                  <a:solidFill>
                    <a:prstClr val="white">
                      <a:lumMod val="65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Member of the AS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(1987)</a:t>
              </a: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0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6" t="25450" r="12207" b="15695"/>
            <a:stretch/>
          </p:blipFill>
          <p:spPr>
            <a:xfrm rot="16200000">
              <a:off x="10449031" y="3765793"/>
              <a:ext cx="1012494" cy="101249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DB1C757F-5A59-4D69-AD89-8DF8F51420E6}"/>
                </a:ext>
              </a:extLst>
            </p:cNvPr>
            <p:cNvSpPr/>
            <p:nvPr/>
          </p:nvSpPr>
          <p:spPr>
            <a:xfrm>
              <a:off x="10127170" y="6331714"/>
              <a:ext cx="16562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NUCLEAR PHYSICS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110293" y="3765793"/>
            <a:ext cx="1696824" cy="2941872"/>
            <a:chOff x="6732589" y="3765793"/>
            <a:chExt cx="1696824" cy="2941872"/>
          </a:xfrm>
        </p:grpSpPr>
        <p:sp>
          <p:nvSpPr>
            <p:cNvPr id="148" name="Прямоугольник 147"/>
            <p:cNvSpPr/>
            <p:nvPr/>
          </p:nvSpPr>
          <p:spPr>
            <a:xfrm>
              <a:off x="6777171" y="4797375"/>
              <a:ext cx="158519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Utkir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 err="1"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Sultanov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Electrical engineer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(1963),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Prime Minister of the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Republic of Uzbekistan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(1995-2003)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F34B49B-D110-412C-85B9-D84A3FE1B4C8}"/>
                </a:ext>
              </a:extLst>
            </p:cNvPr>
            <p:cNvSpPr/>
            <p:nvPr/>
          </p:nvSpPr>
          <p:spPr>
            <a:xfrm>
              <a:off x="6732589" y="6276778"/>
              <a:ext cx="16968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ELECTRICAl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ENGINEERING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cs typeface="+mn-cs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1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" b="30662"/>
            <a:stretch/>
          </p:blipFill>
          <p:spPr>
            <a:xfrm>
              <a:off x="7045332" y="3765793"/>
              <a:ext cx="1010087" cy="1010087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032" r="15112" b="49624"/>
          <a:stretch/>
        </p:blipFill>
        <p:spPr>
          <a:xfrm>
            <a:off x="8736523" y="3765793"/>
            <a:ext cx="1031404" cy="103140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B1C757F-5A59-4D69-AD89-8DF8F51420E6}"/>
              </a:ext>
            </a:extLst>
          </p:cNvPr>
          <p:cNvSpPr/>
          <p:nvPr/>
        </p:nvSpPr>
        <p:spPr>
          <a:xfrm>
            <a:off x="8480990" y="6333326"/>
            <a:ext cx="1591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NUCLEAR POWER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4919" r="2340" b="31808"/>
          <a:stretch/>
        </p:blipFill>
        <p:spPr>
          <a:xfrm>
            <a:off x="7027823" y="958908"/>
            <a:ext cx="1105985" cy="110598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806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8710196" y="1106686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Скругленный прямоугольник 62">
            <a:extLst>
              <a:ext uri="{FF2B5EF4-FFF2-40B4-BE49-F238E27FC236}">
                <a16:creationId xmlns:a16="http://schemas.microsoft.com/office/drawing/2014/main" id="{24E476F1-FF76-4E7A-AD0A-BCFCC6FC2DA1}"/>
              </a:ext>
            </a:extLst>
          </p:cNvPr>
          <p:cNvSpPr/>
          <p:nvPr/>
        </p:nvSpPr>
        <p:spPr>
          <a:xfrm rot="10800000">
            <a:off x="7597034" y="1081840"/>
            <a:ext cx="3256767" cy="1613086"/>
          </a:xfrm>
          <a:prstGeom prst="roundRect">
            <a:avLst>
              <a:gd name="adj" fmla="val 1682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0998" y="2930931"/>
            <a:ext cx="10112803" cy="3227273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39822" y="1081841"/>
            <a:ext cx="6406278" cy="1613086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RANKINGS</a:t>
            </a:r>
            <a:endParaRPr lang="ru-RU" sz="2200" spc="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800" spc="300" dirty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lvl="0">
                <a:defRPr/>
              </a:pPr>
              <a:t>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3027163" y="1404745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QS World University Rankings 2025: Top global universities</a:t>
            </a:r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5740526" y="1404745"/>
            <a:ext cx="9614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endParaRPr lang="ru-RU" sz="28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905868" y="2038631"/>
            <a:ext cx="220678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World University Rankings by Subject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3027163" y="2037762"/>
            <a:ext cx="2039102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Engineering Petroleum</a:t>
            </a: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3023652" y="2214820"/>
            <a:ext cx="1235135" cy="417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472635" y="2273766"/>
            <a:ext cx="1824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in Russia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" y="1337030"/>
            <a:ext cx="2009622" cy="536971"/>
          </a:xfrm>
          <a:prstGeom prst="rect">
            <a:avLst/>
          </a:prstGeom>
        </p:spPr>
      </p:pic>
      <p:sp>
        <p:nvSpPr>
          <p:cNvPr id="97" name="Объект 2">
            <a:extLst>
              <a:ext uri="{FF2B5EF4-FFF2-40B4-BE49-F238E27FC236}">
                <a16:creationId xmlns:a16="http://schemas.microsoft.com/office/drawing/2014/main" id="{896BF58F-3807-4F70-AC4D-3001B53040A3}"/>
              </a:ext>
            </a:extLst>
          </p:cNvPr>
          <p:cNvSpPr txBox="1">
            <a:spLocks/>
          </p:cNvSpPr>
          <p:nvPr/>
        </p:nvSpPr>
        <p:spPr>
          <a:xfrm>
            <a:off x="3046454" y="3415508"/>
            <a:ext cx="1441685" cy="45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91A461CB-740D-4DB9-9882-A48D2F1B1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5" y="3353122"/>
            <a:ext cx="1905700" cy="450580"/>
          </a:xfrm>
          <a:prstGeom prst="rect">
            <a:avLst/>
          </a:prstGeom>
        </p:spPr>
      </p:pic>
      <p:sp>
        <p:nvSpPr>
          <p:cNvPr id="99" name="Объект 2">
            <a:extLst>
              <a:ext uri="{FF2B5EF4-FFF2-40B4-BE49-F238E27FC236}">
                <a16:creationId xmlns:a16="http://schemas.microsoft.com/office/drawing/2014/main" id="{1311E331-E04F-47C8-85D2-42814E32650D}"/>
              </a:ext>
            </a:extLst>
          </p:cNvPr>
          <p:cNvSpPr txBox="1">
            <a:spLocks/>
          </p:cNvSpPr>
          <p:nvPr/>
        </p:nvSpPr>
        <p:spPr>
          <a:xfrm>
            <a:off x="905868" y="4045617"/>
            <a:ext cx="7188710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80000"/>
              </a:lnSpc>
              <a:buNone/>
              <a:defRPr/>
            </a:pPr>
            <a:r>
              <a:rPr lang="en-US" sz="1200" b="1" spc="-5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RAEX Rankings by Subjects</a:t>
            </a:r>
            <a:r>
              <a:rPr kumimoji="0" lang="ru-RU" sz="1200" b="1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endParaRPr kumimoji="0" lang="ru-RU" sz="1200" b="0" i="0" u="none" strike="noStrike" kern="1200" cap="none" spc="-5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0" name="Объект 2">
            <a:extLst>
              <a:ext uri="{FF2B5EF4-FFF2-40B4-BE49-F238E27FC236}">
                <a16:creationId xmlns:a16="http://schemas.microsoft.com/office/drawing/2014/main" id="{27CEF1C4-052C-4C9A-9BF7-6428DD0F0EA0}"/>
              </a:ext>
            </a:extLst>
          </p:cNvPr>
          <p:cNvSpPr txBox="1">
            <a:spLocks/>
          </p:cNvSpPr>
          <p:nvPr/>
        </p:nvSpPr>
        <p:spPr>
          <a:xfrm>
            <a:off x="1270166" y="4462265"/>
            <a:ext cx="4345100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Chemical Engineering </a:t>
            </a:r>
            <a:r>
              <a:rPr kumimoji="0" lang="ru-RU" sz="160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1600" b="0" i="0" u="none" strike="noStrike" kern="1200" cap="none" spc="-5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1" name="Объект 2">
            <a:extLst>
              <a:ext uri="{FF2B5EF4-FFF2-40B4-BE49-F238E27FC236}">
                <a16:creationId xmlns:a16="http://schemas.microsoft.com/office/drawing/2014/main" id="{BD9E3C85-4D7F-4088-BA12-CA57D29372DE}"/>
              </a:ext>
            </a:extLst>
          </p:cNvPr>
          <p:cNvSpPr txBox="1">
            <a:spLocks/>
          </p:cNvSpPr>
          <p:nvPr/>
        </p:nvSpPr>
        <p:spPr>
          <a:xfrm>
            <a:off x="1255512" y="4971927"/>
            <a:ext cx="4475128" cy="454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Energy, Power Engineering and Electrical Engineering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Объект 2">
            <a:extLst>
              <a:ext uri="{FF2B5EF4-FFF2-40B4-BE49-F238E27FC236}">
                <a16:creationId xmlns:a16="http://schemas.microsoft.com/office/drawing/2014/main" id="{4B34FF7D-156F-498D-AE1E-6EB460ACA2B1}"/>
              </a:ext>
            </a:extLst>
          </p:cNvPr>
          <p:cNvSpPr txBox="1">
            <a:spLocks/>
          </p:cNvSpPr>
          <p:nvPr/>
        </p:nvSpPr>
        <p:spPr>
          <a:xfrm>
            <a:off x="6250471" y="4462265"/>
            <a:ext cx="4096028" cy="7705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Nuclear Physics &amp;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Technology</a:t>
            </a:r>
            <a:endParaRPr kumimoji="0" lang="ru-RU" sz="1600" i="0" u="none" strike="noStrike" kern="1200" cap="none" spc="-5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3" name="Объект 2">
            <a:extLst>
              <a:ext uri="{FF2B5EF4-FFF2-40B4-BE49-F238E27FC236}">
                <a16:creationId xmlns:a16="http://schemas.microsoft.com/office/drawing/2014/main" id="{F5C7FE81-F69B-4229-950B-6E337B74D4A1}"/>
              </a:ext>
            </a:extLst>
          </p:cNvPr>
          <p:cNvSpPr txBox="1">
            <a:spLocks/>
          </p:cNvSpPr>
          <p:nvPr/>
        </p:nvSpPr>
        <p:spPr>
          <a:xfrm>
            <a:off x="6270847" y="4971927"/>
            <a:ext cx="3874605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Oil &amp; Gas Engineering </a:t>
            </a:r>
            <a:endParaRPr lang="ru-RU" sz="1600" spc="-5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4" name="Объект 2">
            <a:extLst>
              <a:ext uri="{FF2B5EF4-FFF2-40B4-BE49-F238E27FC236}">
                <a16:creationId xmlns:a16="http://schemas.microsoft.com/office/drawing/2014/main" id="{08DA9263-64F5-4938-9F78-B05157E1290D}"/>
              </a:ext>
            </a:extLst>
          </p:cNvPr>
          <p:cNvSpPr txBox="1">
            <a:spLocks/>
          </p:cNvSpPr>
          <p:nvPr/>
        </p:nvSpPr>
        <p:spPr>
          <a:xfrm>
            <a:off x="924203" y="4475955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05" name="Объект 2">
            <a:extLst>
              <a:ext uri="{FF2B5EF4-FFF2-40B4-BE49-F238E27FC236}">
                <a16:creationId xmlns:a16="http://schemas.microsoft.com/office/drawing/2014/main" id="{2EB1196D-26BF-4E96-A420-FF69B0F929DD}"/>
              </a:ext>
            </a:extLst>
          </p:cNvPr>
          <p:cNvSpPr txBox="1">
            <a:spLocks/>
          </p:cNvSpPr>
          <p:nvPr/>
        </p:nvSpPr>
        <p:spPr>
          <a:xfrm>
            <a:off x="924202" y="4988779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06" name="Объект 2">
            <a:extLst>
              <a:ext uri="{FF2B5EF4-FFF2-40B4-BE49-F238E27FC236}">
                <a16:creationId xmlns:a16="http://schemas.microsoft.com/office/drawing/2014/main" id="{CE71DBFD-4867-4D90-BAA2-B002EEFEB9E1}"/>
              </a:ext>
            </a:extLst>
          </p:cNvPr>
          <p:cNvSpPr txBox="1">
            <a:spLocks/>
          </p:cNvSpPr>
          <p:nvPr/>
        </p:nvSpPr>
        <p:spPr>
          <a:xfrm>
            <a:off x="5919161" y="4475955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07" name="Объект 2">
            <a:extLst>
              <a:ext uri="{FF2B5EF4-FFF2-40B4-BE49-F238E27FC236}">
                <a16:creationId xmlns:a16="http://schemas.microsoft.com/office/drawing/2014/main" id="{E851A77E-643E-4E99-849B-1826077E9EEA}"/>
              </a:ext>
            </a:extLst>
          </p:cNvPr>
          <p:cNvSpPr txBox="1">
            <a:spLocks/>
          </p:cNvSpPr>
          <p:nvPr/>
        </p:nvSpPr>
        <p:spPr>
          <a:xfrm>
            <a:off x="5919161" y="4988779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66C5D5E-E172-46A3-AC85-B6AAC7CD8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13"/>
          <a:stretch/>
        </p:blipFill>
        <p:spPr>
          <a:xfrm>
            <a:off x="8958968" y="5210053"/>
            <a:ext cx="2618480" cy="1647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55C19C-43A3-428B-A769-3A0D19EA4FCB}"/>
              </a:ext>
            </a:extLst>
          </p:cNvPr>
          <p:cNvSpPr/>
          <p:nvPr/>
        </p:nvSpPr>
        <p:spPr>
          <a:xfrm>
            <a:off x="7776332" y="1688328"/>
            <a:ext cx="3077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top-</a:t>
            </a:r>
            <a:r>
              <a:rPr lang="ru-RU" sz="2000" dirty="0">
                <a:solidFill>
                  <a:schemeClr val="bg1"/>
                </a:solidFill>
              </a:rPr>
              <a:t>25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forbes-logo - Regenerative Travel">
            <a:extLst>
              <a:ext uri="{FF2B5EF4-FFF2-40B4-BE49-F238E27FC236}">
                <a16:creationId xmlns:a16="http://schemas.microsoft.com/office/drawing/2014/main" id="{CE0CCD2C-653D-4A2E-9FCB-5D012BAE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33" y="1639437"/>
            <a:ext cx="1819647" cy="4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7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/>
          <p:cNvSpPr/>
          <p:nvPr/>
        </p:nvSpPr>
        <p:spPr>
          <a:xfrm>
            <a:off x="4752511" y="2869490"/>
            <a:ext cx="3729400" cy="397587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9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9489198" y="1667457"/>
            <a:ext cx="2110969" cy="211096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44376" y="1148265"/>
            <a:ext cx="5115191" cy="5017488"/>
          </a:xfrm>
          <a:prstGeom prst="roundRect">
            <a:avLst>
              <a:gd name="adj" fmla="val 262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STRATEGIC PARTNERSHIP</a:t>
            </a:r>
            <a:endParaRPr lang="ru-RU" sz="2200" spc="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60309" y="1345000"/>
            <a:ext cx="3759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TPU is a flagship university</a:t>
            </a:r>
            <a:endParaRPr lang="ru-RU" sz="1400" b="1" cap="all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866223" y="1790200"/>
            <a:ext cx="2765775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Gazprom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Rosatom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Rosneft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RESHETNEV Information Satellite Systems 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3589425" y="1790200"/>
            <a:ext cx="2372581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Microgen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Russian Power System Operator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RAO ES East 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44376" y="3531009"/>
            <a:ext cx="5120673" cy="2634744"/>
          </a:xfrm>
          <a:prstGeom prst="roundRect">
            <a:avLst>
              <a:gd name="adj" fmla="val 5371"/>
            </a:avLst>
          </a:prstGeom>
          <a:solidFill>
            <a:schemeClr val="bg1"/>
          </a:solidFill>
          <a:ln w="6350">
            <a:noFill/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30999" y="3973432"/>
            <a:ext cx="4614326" cy="603670"/>
            <a:chOff x="1030999" y="4175031"/>
            <a:chExt cx="4614326" cy="603670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659" y="4175031"/>
              <a:ext cx="507298" cy="60367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250" y="4233656"/>
              <a:ext cx="940852" cy="48642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921" y="4181777"/>
              <a:ext cx="1125404" cy="59017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999" y="4241093"/>
              <a:ext cx="978702" cy="471547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1029644" y="5097986"/>
            <a:ext cx="4640637" cy="440731"/>
            <a:chOff x="860309" y="5000235"/>
            <a:chExt cx="5034836" cy="478169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66" b="36494"/>
            <a:stretch/>
          </p:blipFill>
          <p:spPr>
            <a:xfrm>
              <a:off x="4374317" y="5085361"/>
              <a:ext cx="1520828" cy="35952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D5E8B43-4067-4EEA-A8C1-22D013CD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63913" y="5000235"/>
              <a:ext cx="1743453" cy="47816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0309" y="5085361"/>
              <a:ext cx="1317741" cy="344275"/>
            </a:xfrm>
            <a:prstGeom prst="rect">
              <a:avLst/>
            </a:prstGeom>
          </p:spPr>
        </p:pic>
      </p:grp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6086565" y="1148265"/>
            <a:ext cx="5791530" cy="2118810"/>
          </a:xfrm>
          <a:prstGeom prst="roundRect">
            <a:avLst>
              <a:gd name="adj" fmla="val 5229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16CBF79E-768A-4121-BCCD-2799AFC77432}"/>
              </a:ext>
            </a:extLst>
          </p:cNvPr>
          <p:cNvSpPr txBox="1">
            <a:spLocks/>
          </p:cNvSpPr>
          <p:nvPr/>
        </p:nvSpPr>
        <p:spPr>
          <a:xfrm>
            <a:off x="6109386" y="4073199"/>
            <a:ext cx="2644090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over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600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collaboration and cooperation agreements with enterprises and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orgavizations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of various ownership forms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6532721" y="1345000"/>
            <a:ext cx="2072615" cy="3059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TPU participates in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3268E023-7636-4618-9070-D6A52F9FCAEC}"/>
              </a:ext>
            </a:extLst>
          </p:cNvPr>
          <p:cNvSpPr txBox="1">
            <a:spLocks/>
          </p:cNvSpPr>
          <p:nvPr/>
        </p:nvSpPr>
        <p:spPr>
          <a:xfrm>
            <a:off x="6705186" y="1628654"/>
            <a:ext cx="2981739" cy="987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innovation development programs (IDP) for state-owed companies 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out of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36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technology platforms 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33182FF-40A3-4900-B204-6461DDB03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877" y="1229269"/>
            <a:ext cx="492309" cy="49230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8968913" y="3515319"/>
            <a:ext cx="2932004" cy="2650433"/>
          </a:xfrm>
          <a:prstGeom prst="roundRect">
            <a:avLst>
              <a:gd name="adj" fmla="val 5498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Verdana"/>
              </a:rPr>
              <a:t>    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9188450" y="3705149"/>
            <a:ext cx="2712466" cy="373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TPU Strategic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Partners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9188450" y="4197679"/>
            <a:ext cx="2641600" cy="1776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Gazpromneft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ROSCOSMOS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ALROSA Group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Rosseti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Energy Company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Rostec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SIBUR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>
              <a:spcBef>
                <a:spcPts val="300"/>
              </a:spcBef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Gazprom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Transgaz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Tomsk </a:t>
            </a:r>
          </a:p>
          <a:p>
            <a:pPr lvl="0">
              <a:spcBef>
                <a:spcPts val="300"/>
              </a:spcBef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Siberian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Chemical Plant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13"/>
          <a:stretch/>
        </p:blipFill>
        <p:spPr>
          <a:xfrm>
            <a:off x="9087745" y="1628653"/>
            <a:ext cx="2618480" cy="1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UNIVERSITY STRUCTURE </a:t>
            </a:r>
            <a:endParaRPr kumimoji="0" lang="ru-RU" sz="220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20277" y="995340"/>
            <a:ext cx="2965324" cy="2194484"/>
          </a:xfrm>
          <a:prstGeom prst="roundRect">
            <a:avLst>
              <a:gd name="adj" fmla="val 3011"/>
            </a:avLst>
          </a:prstGeom>
          <a:gradFill>
            <a:gsLst>
              <a:gs pos="0">
                <a:srgbClr val="5E260A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20277" y="3288265"/>
            <a:ext cx="2965324" cy="3194240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0748" y="944010"/>
            <a:ext cx="7951469" cy="1522762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0748" y="2553231"/>
            <a:ext cx="3903161" cy="1959278"/>
          </a:xfrm>
          <a:prstGeom prst="roundRect">
            <a:avLst>
              <a:gd name="adj" fmla="val 2859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ru-RU" sz="1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7018" y="4567072"/>
            <a:ext cx="7951469" cy="1915433"/>
          </a:xfrm>
          <a:prstGeom prst="roundRect">
            <a:avLst>
              <a:gd name="adj" fmla="val 3964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44377" y="1105917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RESEARCH SCHOOLS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57004" y="1980714"/>
            <a:ext cx="2499454" cy="519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Researchers – PhD holders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Publications 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Academic Reputation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058697" y="1103286"/>
            <a:ext cx="3730146" cy="903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Integrated Master’s-to-PhD programs</a:t>
            </a:r>
            <a:endParaRPr lang="ru-RU" sz="9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World-Class fundamental research </a:t>
            </a:r>
            <a:endParaRPr lang="ru-RU" sz="9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>
              <a:buNone/>
              <a:defRPr/>
            </a:pPr>
            <a:r>
              <a:rPr lang="en-US" sz="9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MegaScience</a:t>
            </a: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Projects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899873" y="3677068"/>
            <a:ext cx="2922548" cy="62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Highly qualified engineers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Advanced technologies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R&amp;D revenue 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Reputation among employers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036782" y="2724190"/>
            <a:ext cx="2390217" cy="564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Engineering master’s programs </a:t>
            </a:r>
            <a:endParaRPr lang="ru-RU" sz="9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Applied postgraduate programs </a:t>
            </a:r>
            <a:endParaRPr lang="ru-RU" sz="9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Engineering Solutions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4812489" y="5698522"/>
            <a:ext cx="3720310" cy="6932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Entrepreneurs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Corporate training</a:t>
            </a:r>
            <a:r>
              <a:rPr kumimoji="0" lang="en-US" sz="9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Development of the entrepreneurial environment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Startup community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39909" y="995339"/>
            <a:ext cx="0" cy="1522602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44377" y="2725884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ENGINEERING SCHOOLS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44377" y="4689253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BUSINESS SCHOOL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5036782" y="4693770"/>
            <a:ext cx="3169496" cy="7345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Applied Master’s in Entrepreneurship </a:t>
            </a:r>
          </a:p>
          <a:p>
            <a:pPr marL="0" lvl="0" indent="0"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Corporate training </a:t>
            </a:r>
          </a:p>
          <a:p>
            <a:pPr marL="0" lvl="0" indent="0">
              <a:spcBef>
                <a:spcPts val="600"/>
              </a:spcBef>
              <a:buNone/>
              <a:defRPr/>
            </a:pPr>
            <a:r>
              <a:rPr lang="ru-RU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MBA, MTA, </a:t>
            </a:r>
            <a:r>
              <a:rPr lang="en-US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Presidential Program for Management Training</a:t>
            </a:r>
            <a:endParaRPr lang="ru-RU" sz="9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4639907" y="2616694"/>
            <a:ext cx="2" cy="185432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639909" y="4567073"/>
            <a:ext cx="0" cy="1904391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Заголовок 1"/>
          <p:cNvSpPr txBox="1">
            <a:spLocks/>
          </p:cNvSpPr>
          <p:nvPr/>
        </p:nvSpPr>
        <p:spPr>
          <a:xfrm>
            <a:off x="8820276" y="1105917"/>
            <a:ext cx="2818163" cy="484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OF SOCIAL SCIENCES 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820276" y="3418373"/>
            <a:ext cx="3089274" cy="12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SMART ENERGY SYSTEMS ADVANCED ENGINEERING SCHOOL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639909" y="1980714"/>
            <a:ext cx="4058579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639909" y="3554887"/>
            <a:ext cx="4058579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639909" y="5613132"/>
            <a:ext cx="4058579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Объект 2"/>
          <p:cNvSpPr txBox="1">
            <a:spLocks/>
          </p:cNvSpPr>
          <p:nvPr/>
        </p:nvSpPr>
        <p:spPr>
          <a:xfrm>
            <a:off x="9066784" y="2097558"/>
            <a:ext cx="2590759" cy="75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Humanities and social sciences in engineering training 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Advanced training in soft skills development 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Interdisciplinary studies in humanities and social sciences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9066784" y="4955441"/>
            <a:ext cx="2543079" cy="75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Training of the next generation engineers based on digital solutions in the fuel and energy sector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Cross-industry implementation of domestic IT products 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R&amp;D for digital solutions in energy industry</a:t>
            </a:r>
            <a:endParaRPr lang="ru-RU" sz="9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8820275" y="4676945"/>
            <a:ext cx="2965326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820275" y="2007249"/>
            <a:ext cx="2965326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Шеврон 47"/>
          <p:cNvSpPr/>
          <p:nvPr/>
        </p:nvSpPr>
        <p:spPr>
          <a:xfrm>
            <a:off x="4899873" y="116754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Шеврон 50"/>
          <p:cNvSpPr/>
          <p:nvPr/>
        </p:nvSpPr>
        <p:spPr>
          <a:xfrm>
            <a:off x="4899873" y="143447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Шеврон 69"/>
          <p:cNvSpPr/>
          <p:nvPr/>
        </p:nvSpPr>
        <p:spPr>
          <a:xfrm>
            <a:off x="4899873" y="277163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Шеврон 70"/>
          <p:cNvSpPr/>
          <p:nvPr/>
        </p:nvSpPr>
        <p:spPr>
          <a:xfrm>
            <a:off x="4899873" y="3011762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Шеврон 71"/>
          <p:cNvSpPr/>
          <p:nvPr/>
        </p:nvSpPr>
        <p:spPr>
          <a:xfrm>
            <a:off x="4899873" y="327846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4899873" y="473788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4899873" y="4961883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4899873" y="5197293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84" y="4181999"/>
            <a:ext cx="970551" cy="24761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50" y="1636146"/>
            <a:ext cx="1031082" cy="24271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5133828"/>
            <a:ext cx="1239235" cy="243075"/>
          </a:xfrm>
          <a:prstGeom prst="rect">
            <a:avLst/>
          </a:prstGeom>
        </p:spPr>
      </p:pic>
      <p:sp>
        <p:nvSpPr>
          <p:cNvPr id="49" name="Шеврон 48"/>
          <p:cNvSpPr/>
          <p:nvPr/>
        </p:nvSpPr>
        <p:spPr>
          <a:xfrm>
            <a:off x="4899873" y="1687861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400" y="1603929"/>
            <a:ext cx="3374106" cy="2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Research School of High-Energy Physics </a:t>
            </a:r>
            <a:endParaRPr lang="ru-RU" sz="1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61872" y="1944914"/>
            <a:ext cx="3375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Research School of Chemistry &amp; Applied Biomaterial Sciences</a:t>
            </a:r>
            <a:endParaRPr lang="ru-RU" sz="1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510A304-B3B1-461C-A439-2C5E719CBEF9}"/>
              </a:ext>
            </a:extLst>
          </p:cNvPr>
          <p:cNvSpPr/>
          <p:nvPr/>
        </p:nvSpPr>
        <p:spPr>
          <a:xfrm>
            <a:off x="861872" y="3224724"/>
            <a:ext cx="3566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of Advanced Manufacturing Technologies</a:t>
            </a:r>
          </a:p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of Computer Science &amp; Robotics </a:t>
            </a:r>
          </a:p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of Earth Sciences &amp; Engineering</a:t>
            </a:r>
          </a:p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of Energy &amp; Power Engineering </a:t>
            </a:r>
          </a:p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of Nuclear Science &amp; Engineering</a:t>
            </a:r>
            <a:endParaRPr lang="ru-RU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6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5"/>
          <a:stretch/>
        </p:blipFill>
        <p:spPr>
          <a:xfrm>
            <a:off x="3978166" y="0"/>
            <a:ext cx="821383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78166" y="0"/>
            <a:ext cx="7066251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Education </a:t>
            </a:r>
            <a:endParaRPr lang="ru-RU" sz="54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74"/>
          <p:cNvSpPr/>
          <p:nvPr/>
        </p:nvSpPr>
        <p:spPr>
          <a:xfrm>
            <a:off x="4405821" y="969934"/>
            <a:ext cx="7452325" cy="5688769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4377" y="1665117"/>
            <a:ext cx="27246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500+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students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postgraduates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EDUCATION </a:t>
            </a:r>
            <a:endParaRPr kumimoji="0" lang="ru-RU" sz="220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6339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2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STUDENTS AND GRADUATES</a:t>
            </a:r>
            <a:endParaRPr kumimoji="0" lang="ru-RU" sz="1400" b="0" i="0" u="none" strike="noStrike" kern="1200" cap="none" spc="20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1" name="Диаграмма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497601"/>
              </p:ext>
            </p:extLst>
          </p:nvPr>
        </p:nvGraphicFramePr>
        <p:xfrm>
          <a:off x="4839464" y="1319002"/>
          <a:ext cx="1579907" cy="105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4607576" y="1020091"/>
            <a:ext cx="2232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Full-time students </a:t>
            </a:r>
            <a:endParaRPr kumimoji="0" lang="ru-RU" sz="1400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419372" y="1454247"/>
            <a:ext cx="1848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undergraduates</a:t>
            </a: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58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8342905" y="1454247"/>
            <a:ext cx="190789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Master students </a:t>
            </a: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27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419371" y="1724173"/>
            <a:ext cx="2088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Specialist students</a:t>
            </a: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42905" y="1724173"/>
            <a:ext cx="1734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Postgraduates</a:t>
            </a:r>
            <a:r>
              <a:rPr kumimoji="0" lang="en-US" sz="9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D86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D86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44377" y="2745702"/>
            <a:ext cx="17443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fee-based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085294" y="2747739"/>
            <a:ext cx="223446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21,8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foreign countries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03294" y="3882801"/>
            <a:ext cx="3226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2 100</a:t>
            </a:r>
          </a:p>
          <a:p>
            <a:pPr lvl="0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graduates annually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03294" y="5824582"/>
            <a:ext cx="2765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93,1 </a:t>
            </a: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graduates get work assignment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44377" y="3768339"/>
            <a:ext cx="3575380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703294" y="4764475"/>
            <a:ext cx="3510723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The annual demand for the TPU graduates (specialists and masters) 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more than twice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exceeds their number. </a:t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F80A337E-EBEB-4D2E-BA93-6E097E66DF0C}"/>
              </a:ext>
            </a:extLst>
          </p:cNvPr>
          <p:cNvSpPr/>
          <p:nvPr/>
        </p:nvSpPr>
        <p:spPr>
          <a:xfrm>
            <a:off x="4675259" y="2330191"/>
            <a:ext cx="1972720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EDUCATION MODEL</a:t>
            </a:r>
            <a:endParaRPr lang="ru-RU" sz="10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CE10C643-C005-4306-A398-AB8512ADA810}"/>
              </a:ext>
            </a:extLst>
          </p:cNvPr>
          <p:cNvGrpSpPr/>
          <p:nvPr/>
        </p:nvGrpSpPr>
        <p:grpSpPr>
          <a:xfrm>
            <a:off x="4784906" y="2654769"/>
            <a:ext cx="6809797" cy="3746122"/>
            <a:chOff x="4398106" y="1285404"/>
            <a:chExt cx="7652668" cy="5000878"/>
          </a:xfrm>
        </p:grpSpPr>
        <p:sp>
          <p:nvSpPr>
            <p:cNvPr id="104" name="Скругленный прямоугольник 37">
              <a:extLst>
                <a:ext uri="{FF2B5EF4-FFF2-40B4-BE49-F238E27FC236}">
                  <a16:creationId xmlns:a16="http://schemas.microsoft.com/office/drawing/2014/main" id="{3A0F9128-8E54-47C9-8FE7-364A56C0CD10}"/>
                </a:ext>
              </a:extLst>
            </p:cNvPr>
            <p:cNvSpPr/>
            <p:nvPr/>
          </p:nvSpPr>
          <p:spPr>
            <a:xfrm>
              <a:off x="9645999" y="1912777"/>
              <a:ext cx="1801207" cy="1867256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rgbClr val="A6A6A6">
                    <a:alpha val="75000"/>
                  </a:srgb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05" name="Скругленный прямоугольник 69">
              <a:extLst>
                <a:ext uri="{FF2B5EF4-FFF2-40B4-BE49-F238E27FC236}">
                  <a16:creationId xmlns:a16="http://schemas.microsoft.com/office/drawing/2014/main" id="{06D2FE21-1D82-4283-83BA-00AC9B4D16E7}"/>
                </a:ext>
              </a:extLst>
            </p:cNvPr>
            <p:cNvSpPr/>
            <p:nvPr/>
          </p:nvSpPr>
          <p:spPr bwMode="auto">
            <a:xfrm rot="5400000">
              <a:off x="2166466" y="3526029"/>
              <a:ext cx="4977333" cy="514053"/>
            </a:xfrm>
            <a:prstGeom prst="roundRect">
              <a:avLst>
                <a:gd name="adj" fmla="val 9790"/>
              </a:avLst>
            </a:prstGeom>
            <a:noFill/>
            <a:ln w="6350" cap="flat" cmpd="sng" algn="ctr">
              <a:solidFill>
                <a:srgbClr val="46B1E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6" name="Шеврон 9">
              <a:extLst>
                <a:ext uri="{FF2B5EF4-FFF2-40B4-BE49-F238E27FC236}">
                  <a16:creationId xmlns:a16="http://schemas.microsoft.com/office/drawing/2014/main" id="{F5F81DE9-317F-41F0-B20A-42CA3B20B988}"/>
                </a:ext>
              </a:extLst>
            </p:cNvPr>
            <p:cNvSpPr/>
            <p:nvPr/>
          </p:nvSpPr>
          <p:spPr>
            <a:xfrm>
              <a:off x="4938786" y="5977699"/>
              <a:ext cx="1859688" cy="298518"/>
            </a:xfrm>
            <a:prstGeom prst="chevron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7" name="Шеврон 39">
              <a:extLst>
                <a:ext uri="{FF2B5EF4-FFF2-40B4-BE49-F238E27FC236}">
                  <a16:creationId xmlns:a16="http://schemas.microsoft.com/office/drawing/2014/main" id="{07AE7666-AEB8-4787-91B7-88CEB7A00008}"/>
                </a:ext>
              </a:extLst>
            </p:cNvPr>
            <p:cNvSpPr/>
            <p:nvPr/>
          </p:nvSpPr>
          <p:spPr>
            <a:xfrm>
              <a:off x="6911028" y="5985526"/>
              <a:ext cx="2525581" cy="298518"/>
            </a:xfrm>
            <a:prstGeom prst="chevron">
              <a:avLst/>
            </a:prstGeom>
            <a:gradFill>
              <a:gsLst>
                <a:gs pos="0">
                  <a:srgbClr val="BDBDBD"/>
                </a:gs>
                <a:gs pos="54000">
                  <a:srgbClr val="262626"/>
                </a:gs>
              </a:gsLst>
              <a:lin ang="420000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8" name="Шеврон 40">
              <a:extLst>
                <a:ext uri="{FF2B5EF4-FFF2-40B4-BE49-F238E27FC236}">
                  <a16:creationId xmlns:a16="http://schemas.microsoft.com/office/drawing/2014/main" id="{8C18E86B-8EF0-4B06-829A-F78696BEEB5A}"/>
                </a:ext>
              </a:extLst>
            </p:cNvPr>
            <p:cNvSpPr/>
            <p:nvPr/>
          </p:nvSpPr>
          <p:spPr>
            <a:xfrm>
              <a:off x="9503869" y="5987764"/>
              <a:ext cx="2483725" cy="298518"/>
            </a:xfrm>
            <a:prstGeom prst="chevron">
              <a:avLst/>
            </a:prstGeom>
            <a:gradFill>
              <a:gsLst>
                <a:gs pos="0">
                  <a:srgbClr val="ACACAC"/>
                </a:gs>
                <a:gs pos="54000">
                  <a:srgbClr val="262626"/>
                </a:gs>
              </a:gsLst>
              <a:lin ang="420000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9" name="Скругленный прямоугольник 233">
              <a:extLst>
                <a:ext uri="{FF2B5EF4-FFF2-40B4-BE49-F238E27FC236}">
                  <a16:creationId xmlns:a16="http://schemas.microsoft.com/office/drawing/2014/main" id="{2940A74A-3853-4084-8FDB-495EADA81089}"/>
                </a:ext>
              </a:extLst>
            </p:cNvPr>
            <p:cNvSpPr/>
            <p:nvPr/>
          </p:nvSpPr>
          <p:spPr bwMode="auto">
            <a:xfrm>
              <a:off x="5056241" y="4778130"/>
              <a:ext cx="6390964" cy="303239"/>
            </a:xfrm>
            <a:prstGeom prst="roundRect">
              <a:avLst>
                <a:gd name="adj" fmla="val 11389"/>
              </a:avLst>
            </a:prstGeom>
            <a:noFill/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8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Humanities and social sciences in engineering training </a:t>
              </a:r>
              <a:endParaRPr lang="ru-RU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6E446B-366C-4CB2-9D01-0F13953E7462}"/>
                </a:ext>
              </a:extLst>
            </p:cNvPr>
            <p:cNvSpPr txBox="1"/>
            <p:nvPr/>
          </p:nvSpPr>
          <p:spPr bwMode="auto">
            <a:xfrm rot="16200000">
              <a:off x="2304855" y="3566073"/>
              <a:ext cx="4700019" cy="4150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CAREER-ORIENTED ACTIVITY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ENGAGEMENT OF HIGH</a:t>
              </a:r>
              <a:r>
                <a:rPr kumimoji="0" lang="en-US" sz="900" b="0" i="0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SCHOOL STUDENTS 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1" name="Скругленный прямоугольник 137">
              <a:extLst>
                <a:ext uri="{FF2B5EF4-FFF2-40B4-BE49-F238E27FC236}">
                  <a16:creationId xmlns:a16="http://schemas.microsoft.com/office/drawing/2014/main" id="{C5145C75-B32E-43FF-91C2-CD8B927BF1C8}"/>
                </a:ext>
              </a:extLst>
            </p:cNvPr>
            <p:cNvSpPr/>
            <p:nvPr/>
          </p:nvSpPr>
          <p:spPr bwMode="auto">
            <a:xfrm>
              <a:off x="5056240" y="2638028"/>
              <a:ext cx="666576" cy="1127660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50" normalizeH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Program orientation course</a:t>
              </a:r>
              <a:endParaRPr kumimoji="0" lang="ru-RU" sz="700" b="0" i="0" u="none" strike="noStrike" kern="1200" cap="none" spc="5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2" name="Скругленный прямоугольник 200">
              <a:extLst>
                <a:ext uri="{FF2B5EF4-FFF2-40B4-BE49-F238E27FC236}">
                  <a16:creationId xmlns:a16="http://schemas.microsoft.com/office/drawing/2014/main" id="{1E7D364C-F580-44FE-B429-11F0E0BFE5E0}"/>
                </a:ext>
              </a:extLst>
            </p:cNvPr>
            <p:cNvSpPr/>
            <p:nvPr/>
          </p:nvSpPr>
          <p:spPr bwMode="auto">
            <a:xfrm>
              <a:off x="5056242" y="3831397"/>
              <a:ext cx="2460282" cy="492304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en-US" sz="7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Individual project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3" name="Пятиугольник 214">
              <a:extLst>
                <a:ext uri="{FF2B5EF4-FFF2-40B4-BE49-F238E27FC236}">
                  <a16:creationId xmlns:a16="http://schemas.microsoft.com/office/drawing/2014/main" id="{D1BDD4FC-618C-45C1-AD25-ECE565CEE604}"/>
                </a:ext>
              </a:extLst>
            </p:cNvPr>
            <p:cNvSpPr/>
            <p:nvPr/>
          </p:nvSpPr>
          <p:spPr>
            <a:xfrm>
              <a:off x="6645085" y="5970943"/>
              <a:ext cx="3152462" cy="300779"/>
            </a:xfrm>
            <a:prstGeom prst="homePlate">
              <a:avLst>
                <a:gd name="adj" fmla="val 49220"/>
              </a:avLst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1-2 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YEARS</a:t>
              </a:r>
              <a:endPara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4" name="Пятиугольник 218">
              <a:extLst>
                <a:ext uri="{FF2B5EF4-FFF2-40B4-BE49-F238E27FC236}">
                  <a16:creationId xmlns:a16="http://schemas.microsoft.com/office/drawing/2014/main" id="{1B8BF759-64A2-4E91-ACB2-32B68728E4CB}"/>
                </a:ext>
              </a:extLst>
            </p:cNvPr>
            <p:cNvSpPr/>
            <p:nvPr/>
          </p:nvSpPr>
          <p:spPr>
            <a:xfrm>
              <a:off x="9513155" y="5977157"/>
              <a:ext cx="2537619" cy="300780"/>
            </a:xfrm>
            <a:prstGeom prst="homePlate">
              <a:avLst>
                <a:gd name="adj" fmla="val 49220"/>
              </a:avLst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1–2 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YEARS</a:t>
              </a:r>
              <a:endPara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5" name="Скругленный прямоугольник 151">
              <a:extLst>
                <a:ext uri="{FF2B5EF4-FFF2-40B4-BE49-F238E27FC236}">
                  <a16:creationId xmlns:a16="http://schemas.microsoft.com/office/drawing/2014/main" id="{AA42B7D6-C9A9-49A3-8784-A7FE6C9C7187}"/>
                </a:ext>
              </a:extLst>
            </p:cNvPr>
            <p:cNvSpPr/>
            <p:nvPr/>
          </p:nvSpPr>
          <p:spPr bwMode="auto">
            <a:xfrm>
              <a:off x="7691623" y="1909728"/>
              <a:ext cx="1874668" cy="1863714"/>
            </a:xfrm>
            <a:prstGeom prst="roundRect">
              <a:avLst>
                <a:gd name="adj" fmla="val 6186"/>
              </a:avLst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1" i="0" u="none" strike="noStrike" kern="1200" cap="none" spc="-9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1" i="0" u="none" strike="noStrike" kern="1200" cap="none" spc="-9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-9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Industry-specific and cross-industry modules</a:t>
              </a:r>
              <a:endParaRPr kumimoji="0" lang="ru-RU" sz="700" b="1" i="0" u="none" strike="noStrike" kern="1200" cap="none" spc="-9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6" name="Скругленный прямоугольник 233">
              <a:extLst>
                <a:ext uri="{FF2B5EF4-FFF2-40B4-BE49-F238E27FC236}">
                  <a16:creationId xmlns:a16="http://schemas.microsoft.com/office/drawing/2014/main" id="{7EB157D4-1460-48E4-880D-9CEA33614484}"/>
                </a:ext>
              </a:extLst>
            </p:cNvPr>
            <p:cNvSpPr/>
            <p:nvPr/>
          </p:nvSpPr>
          <p:spPr bwMode="auto">
            <a:xfrm>
              <a:off x="5056240" y="4427092"/>
              <a:ext cx="6390965" cy="303239"/>
            </a:xfrm>
            <a:prstGeom prst="roundRect">
              <a:avLst>
                <a:gd name="adj" fmla="val 8038"/>
              </a:avLst>
            </a:prstGeom>
            <a:gradFill>
              <a:gsLst>
                <a:gs pos="0">
                  <a:srgbClr val="767676"/>
                </a:gs>
                <a:gs pos="54000">
                  <a:srgbClr val="111111"/>
                </a:gs>
              </a:gsLst>
              <a:lin ang="4200000" scaled="0"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Practical training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7" name="Скругленный прямоугольник 200">
              <a:extLst>
                <a:ext uri="{FF2B5EF4-FFF2-40B4-BE49-F238E27FC236}">
                  <a16:creationId xmlns:a16="http://schemas.microsoft.com/office/drawing/2014/main" id="{3326A7B9-15B6-4CEE-939A-22DB07162214}"/>
                </a:ext>
              </a:extLst>
            </p:cNvPr>
            <p:cNvSpPr/>
            <p:nvPr/>
          </p:nvSpPr>
          <p:spPr bwMode="auto">
            <a:xfrm>
              <a:off x="7677824" y="3831401"/>
              <a:ext cx="1888467" cy="492304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Team project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8" name="Скругленный прямоугольник 200">
              <a:extLst>
                <a:ext uri="{FF2B5EF4-FFF2-40B4-BE49-F238E27FC236}">
                  <a16:creationId xmlns:a16="http://schemas.microsoft.com/office/drawing/2014/main" id="{20B77701-34BD-4B79-9676-71EEA5FCBD16}"/>
                </a:ext>
              </a:extLst>
            </p:cNvPr>
            <p:cNvSpPr/>
            <p:nvPr/>
          </p:nvSpPr>
          <p:spPr bwMode="auto">
            <a:xfrm>
              <a:off x="9655126" y="3830199"/>
              <a:ext cx="1792076" cy="494409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Individual research</a:t>
              </a:r>
              <a:endPara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9" name="Скругленный прямоугольник 233">
              <a:extLst>
                <a:ext uri="{FF2B5EF4-FFF2-40B4-BE49-F238E27FC236}">
                  <a16:creationId xmlns:a16="http://schemas.microsoft.com/office/drawing/2014/main" id="{CC0F32A6-8B13-4EB0-8EFA-E1FD49F6B74A}"/>
                </a:ext>
              </a:extLst>
            </p:cNvPr>
            <p:cNvSpPr/>
            <p:nvPr/>
          </p:nvSpPr>
          <p:spPr bwMode="auto">
            <a:xfrm>
              <a:off x="5056239" y="5131535"/>
              <a:ext cx="6390963" cy="303239"/>
            </a:xfrm>
            <a:prstGeom prst="roundRect">
              <a:avLst>
                <a:gd name="adj" fmla="val 11389"/>
              </a:avLst>
            </a:prstGeom>
            <a:gradFill>
              <a:gsLst>
                <a:gs pos="0">
                  <a:schemeClr val="accent5"/>
                </a:gs>
                <a:gs pos="28000">
                  <a:schemeClr val="tx1"/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Sport training </a:t>
              </a:r>
              <a:endPara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8AD8185-DCCB-4CB5-8089-B82F8FA85232}"/>
                </a:ext>
              </a:extLst>
            </p:cNvPr>
            <p:cNvSpPr txBox="1"/>
            <p:nvPr/>
          </p:nvSpPr>
          <p:spPr bwMode="auto">
            <a:xfrm>
              <a:off x="7720566" y="1324284"/>
              <a:ext cx="4267026" cy="26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ENGAGEMENT OF BUSINESSES AND EXPERTS </a:t>
              </a:r>
              <a:endPara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CD21D935-E09A-43ED-9DE9-BB2D8F80B4B3}"/>
                </a:ext>
              </a:extLst>
            </p:cNvPr>
            <p:cNvSpPr/>
            <p:nvPr/>
          </p:nvSpPr>
          <p:spPr bwMode="auto">
            <a:xfrm>
              <a:off x="4631779" y="1293708"/>
              <a:ext cx="3219410" cy="37319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DIGITAL DEPARTMENT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2" name="Шеврон 5">
              <a:extLst>
                <a:ext uri="{FF2B5EF4-FFF2-40B4-BE49-F238E27FC236}">
                  <a16:creationId xmlns:a16="http://schemas.microsoft.com/office/drawing/2014/main" id="{366A1D5F-E740-42D3-AABC-47D40F1CC650}"/>
                </a:ext>
              </a:extLst>
            </p:cNvPr>
            <p:cNvSpPr/>
            <p:nvPr/>
          </p:nvSpPr>
          <p:spPr bwMode="auto">
            <a:xfrm rot="5400000">
              <a:off x="6202389" y="1560884"/>
              <a:ext cx="121852" cy="354806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47D45A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FCB48DB5-11B7-413B-9BF5-B832B7A442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18262" y="1870865"/>
              <a:ext cx="0" cy="2483532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Шеврон 54">
              <a:extLst>
                <a:ext uri="{FF2B5EF4-FFF2-40B4-BE49-F238E27FC236}">
                  <a16:creationId xmlns:a16="http://schemas.microsoft.com/office/drawing/2014/main" id="{4279D3FE-E752-47B9-B0FB-BF629C48C83E}"/>
                </a:ext>
              </a:extLst>
            </p:cNvPr>
            <p:cNvSpPr/>
            <p:nvPr/>
          </p:nvSpPr>
          <p:spPr bwMode="auto">
            <a:xfrm>
              <a:off x="6775275" y="5981945"/>
              <a:ext cx="196420" cy="292944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84E29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Шеврон 55">
              <a:extLst>
                <a:ext uri="{FF2B5EF4-FFF2-40B4-BE49-F238E27FC236}">
                  <a16:creationId xmlns:a16="http://schemas.microsoft.com/office/drawing/2014/main" id="{E205E134-D203-48A5-860C-FF823EC09DCA}"/>
                </a:ext>
              </a:extLst>
            </p:cNvPr>
            <p:cNvSpPr/>
            <p:nvPr/>
          </p:nvSpPr>
          <p:spPr bwMode="auto">
            <a:xfrm>
              <a:off x="9393226" y="5987514"/>
              <a:ext cx="163313" cy="292944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84E29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6B420449-1D32-4598-ABCD-B6BBE643E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401881" y="2246190"/>
              <a:ext cx="357885" cy="308278"/>
            </a:xfrm>
            <a:prstGeom prst="rect">
              <a:avLst/>
            </a:prstGeom>
          </p:spPr>
        </p:pic>
        <p:sp>
          <p:nvSpPr>
            <p:cNvPr id="127" name="Скругленный прямоугольник 233">
              <a:extLst>
                <a:ext uri="{FF2B5EF4-FFF2-40B4-BE49-F238E27FC236}">
                  <a16:creationId xmlns:a16="http://schemas.microsoft.com/office/drawing/2014/main" id="{E4FB7725-1652-4A3C-B032-B6AD79889539}"/>
                </a:ext>
              </a:extLst>
            </p:cNvPr>
            <p:cNvSpPr/>
            <p:nvPr/>
          </p:nvSpPr>
          <p:spPr bwMode="auto">
            <a:xfrm>
              <a:off x="5057973" y="5559915"/>
              <a:ext cx="6898966" cy="366776"/>
            </a:xfrm>
            <a:prstGeom prst="roundRect">
              <a:avLst>
                <a:gd name="adj" fmla="val 19765"/>
              </a:avLst>
            </a:prstGeom>
            <a:noFill/>
            <a:ln w="6350" cap="flat" cmpd="sng" algn="ctr">
              <a:solidFill>
                <a:srgbClr val="A6A6A6"/>
              </a:solidFill>
              <a:prstDash val="solid"/>
              <a:miter lim="800000"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Patriotic education &amp; Volunteering, student entrepreneurship </a:t>
              </a:r>
              <a:endPara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8" name="Шеврон 5">
              <a:extLst>
                <a:ext uri="{FF2B5EF4-FFF2-40B4-BE49-F238E27FC236}">
                  <a16:creationId xmlns:a16="http://schemas.microsoft.com/office/drawing/2014/main" id="{5DDBA5C4-0D31-4A3B-ABE5-193B20AF57FC}"/>
                </a:ext>
              </a:extLst>
            </p:cNvPr>
            <p:cNvSpPr/>
            <p:nvPr/>
          </p:nvSpPr>
          <p:spPr bwMode="auto">
            <a:xfrm rot="5400000">
              <a:off x="9637900" y="1567869"/>
              <a:ext cx="121852" cy="354806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47D45A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ACC9CE14-04DA-4F42-B16F-89864741071F}"/>
                </a:ext>
              </a:extLst>
            </p:cNvPr>
            <p:cNvSpPr/>
            <p:nvPr/>
          </p:nvSpPr>
          <p:spPr>
            <a:xfrm>
              <a:off x="9622626" y="2751252"/>
              <a:ext cx="1847952" cy="267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7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Specialization modules </a:t>
              </a:r>
              <a:endParaRPr lang="ru-RU" sz="7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88A871C2-FCC3-4659-84B3-FF7C14E9F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16319" y="2246190"/>
              <a:ext cx="357885" cy="308278"/>
            </a:xfrm>
            <a:prstGeom prst="rect">
              <a:avLst/>
            </a:prstGeom>
          </p:spPr>
        </p:pic>
        <p:sp>
          <p:nvSpPr>
            <p:cNvPr id="131" name="Скругленный прямоугольник 37">
              <a:extLst>
                <a:ext uri="{FF2B5EF4-FFF2-40B4-BE49-F238E27FC236}">
                  <a16:creationId xmlns:a16="http://schemas.microsoft.com/office/drawing/2014/main" id="{1E9CCB97-21EE-453F-A615-D76B989B135C}"/>
                </a:ext>
              </a:extLst>
            </p:cNvPr>
            <p:cNvSpPr/>
            <p:nvPr/>
          </p:nvSpPr>
          <p:spPr>
            <a:xfrm rot="16200000">
              <a:off x="9980293" y="3458127"/>
              <a:ext cx="3525045" cy="428248"/>
            </a:xfrm>
            <a:prstGeom prst="roundRect">
              <a:avLst>
                <a:gd name="adj" fmla="val 6170"/>
              </a:avLst>
            </a:prstGeom>
            <a:gradFill>
              <a:gsLst>
                <a:gs pos="16000">
                  <a:schemeClr val="bg2">
                    <a:lumMod val="25000"/>
                  </a:schemeClr>
                </a:gs>
                <a:gs pos="77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EC179781-1D2A-4C7E-B944-22D1AA1538FF}"/>
                </a:ext>
              </a:extLst>
            </p:cNvPr>
            <p:cNvSpPr/>
            <p:nvPr/>
          </p:nvSpPr>
          <p:spPr>
            <a:xfrm rot="16200000">
              <a:off x="11164225" y="3607588"/>
              <a:ext cx="1130310" cy="242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Final thesis</a:t>
              </a:r>
            </a:p>
          </p:txBody>
        </p:sp>
        <p:sp>
          <p:nvSpPr>
            <p:cNvPr id="133" name="Скругленный прямоугольник 37">
              <a:extLst>
                <a:ext uri="{FF2B5EF4-FFF2-40B4-BE49-F238E27FC236}">
                  <a16:creationId xmlns:a16="http://schemas.microsoft.com/office/drawing/2014/main" id="{9A0D38D9-15D6-4658-8448-561FCACCB8F1}"/>
                </a:ext>
              </a:extLst>
            </p:cNvPr>
            <p:cNvSpPr/>
            <p:nvPr/>
          </p:nvSpPr>
          <p:spPr>
            <a:xfrm>
              <a:off x="5055020" y="1912777"/>
              <a:ext cx="2461504" cy="663770"/>
            </a:xfrm>
            <a:prstGeom prst="roundRect">
              <a:avLst>
                <a:gd name="adj" fmla="val 4592"/>
              </a:avLst>
            </a:prstGeom>
            <a:gradFill>
              <a:gsLst>
                <a:gs pos="1000">
                  <a:schemeClr val="accent3">
                    <a:lumMod val="40000"/>
                    <a:lumOff val="60000"/>
                  </a:schemeClr>
                </a:gs>
                <a:gs pos="89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32A15E38-B4D8-4127-B719-7265ED1B7ADA}"/>
                </a:ext>
              </a:extLst>
            </p:cNvPr>
            <p:cNvSpPr/>
            <p:nvPr/>
          </p:nvSpPr>
          <p:spPr>
            <a:xfrm>
              <a:off x="5127414" y="1977560"/>
              <a:ext cx="2369892" cy="327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400"/>
                </a:lnSpc>
                <a:defRPr/>
              </a:pPr>
              <a:r>
                <a:rPr lang="en-US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Fundamental subjects</a:t>
              </a:r>
              <a:endParaRPr lang="ru-RU" sz="7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5" name="Скругленный прямоугольник 37">
              <a:extLst>
                <a:ext uri="{FF2B5EF4-FFF2-40B4-BE49-F238E27FC236}">
                  <a16:creationId xmlns:a16="http://schemas.microsoft.com/office/drawing/2014/main" id="{4A8AFB0D-E91B-4AFE-9CEE-BE277753DDCF}"/>
                </a:ext>
              </a:extLst>
            </p:cNvPr>
            <p:cNvSpPr/>
            <p:nvPr/>
          </p:nvSpPr>
          <p:spPr>
            <a:xfrm>
              <a:off x="5843772" y="2639427"/>
              <a:ext cx="1672751" cy="1134015"/>
            </a:xfrm>
            <a:prstGeom prst="roundRect">
              <a:avLst>
                <a:gd name="adj" fmla="val 4592"/>
              </a:avLst>
            </a:prstGeom>
            <a:gradFill>
              <a:gsLst>
                <a:gs pos="0">
                  <a:srgbClr val="82DD8E"/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5172D556-7F6D-46E8-84B7-98C3480E1B1B}"/>
                </a:ext>
              </a:extLst>
            </p:cNvPr>
            <p:cNvSpPr/>
            <p:nvPr/>
          </p:nvSpPr>
          <p:spPr>
            <a:xfrm>
              <a:off x="5766572" y="2830514"/>
              <a:ext cx="1840972" cy="602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400"/>
                </a:lnSpc>
                <a:defRPr/>
              </a:pPr>
              <a:r>
                <a:rPr lang="en-US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Fundamental engineering subjects</a:t>
              </a:r>
            </a:p>
          </p:txBody>
        </p:sp>
        <p:sp>
          <p:nvSpPr>
            <p:cNvPr id="137" name="Скругленный прямоугольник 87">
              <a:extLst>
                <a:ext uri="{FF2B5EF4-FFF2-40B4-BE49-F238E27FC236}">
                  <a16:creationId xmlns:a16="http://schemas.microsoft.com/office/drawing/2014/main" id="{B464EA9D-8853-44E4-B790-7C0689C2CE72}"/>
                </a:ext>
              </a:extLst>
            </p:cNvPr>
            <p:cNvSpPr/>
            <p:nvPr/>
          </p:nvSpPr>
          <p:spPr>
            <a:xfrm>
              <a:off x="5055020" y="1285404"/>
              <a:ext cx="2461504" cy="319740"/>
            </a:xfrm>
            <a:prstGeom prst="round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8" name="Скругленный прямоугольник 88">
              <a:extLst>
                <a:ext uri="{FF2B5EF4-FFF2-40B4-BE49-F238E27FC236}">
                  <a16:creationId xmlns:a16="http://schemas.microsoft.com/office/drawing/2014/main" id="{53738D0D-1595-4369-8D6A-3F67C2EE3A39}"/>
                </a:ext>
              </a:extLst>
            </p:cNvPr>
            <p:cNvSpPr/>
            <p:nvPr/>
          </p:nvSpPr>
          <p:spPr>
            <a:xfrm>
              <a:off x="7677824" y="1285404"/>
              <a:ext cx="4279114" cy="319740"/>
            </a:xfrm>
            <a:prstGeom prst="round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9" name="Шеврон 39">
              <a:extLst>
                <a:ext uri="{FF2B5EF4-FFF2-40B4-BE49-F238E27FC236}">
                  <a16:creationId xmlns:a16="http://schemas.microsoft.com/office/drawing/2014/main" id="{FFF8512C-608B-4500-AFFC-BC007D328313}"/>
                </a:ext>
              </a:extLst>
            </p:cNvPr>
            <p:cNvSpPr/>
            <p:nvPr/>
          </p:nvSpPr>
          <p:spPr>
            <a:xfrm>
              <a:off x="5055020" y="5983679"/>
              <a:ext cx="1795676" cy="302212"/>
            </a:xfrm>
            <a:prstGeom prst="chevron">
              <a:avLst/>
            </a:prstGeom>
            <a:gradFill>
              <a:gsLst>
                <a:gs pos="0">
                  <a:srgbClr val="BDBDBD"/>
                </a:gs>
                <a:gs pos="54000">
                  <a:srgbClr val="262626"/>
                </a:gs>
              </a:gsLst>
              <a:lin ang="420000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ru-RU" sz="700" b="1" dirty="0">
                  <a:solidFill>
                    <a:schemeClr val="bg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2-3 </a:t>
              </a:r>
              <a:r>
                <a:rPr lang="en-US" sz="700" b="1" dirty="0">
                  <a:solidFill>
                    <a:schemeClr val="bg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YEARS</a:t>
              </a:r>
              <a:endParaRPr lang="ru-RU" sz="7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12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EDUCATION</a:t>
            </a:r>
            <a:endParaRPr kumimoji="0" lang="ru-RU" sz="220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STRUCTURE OF TRAINING PROGRAMS</a:t>
            </a:r>
            <a:endParaRPr kumimoji="0" lang="ru-RU" sz="1600" b="0" i="0" u="none" strike="noStrike" kern="1200" cap="none" spc="2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744375" y="1506508"/>
            <a:ext cx="11214838" cy="5095527"/>
            <a:chOff x="1157259" y="1403695"/>
            <a:chExt cx="9056492" cy="5095527"/>
          </a:xfrm>
        </p:grpSpPr>
        <p:sp>
          <p:nvSpPr>
            <p:cNvPr id="79" name="Скругленный прямоугольник 78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3120123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Скругленный прямоугольник 80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141316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2" y="140369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Скругленный прямоугольник 82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1" y="3106777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2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5" name="Скругленный прямоугольник 84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Скругленный прямоугольник 85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3120123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Скругленный прямоугольник 86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1407080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Скругленный прямоугольник 87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140369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Скругленный прямоугольник 88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3106777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Скругленный прямоугольник 89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485284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Объект 2">
              <a:extLst>
                <a:ext uri="{FF2B5EF4-FFF2-40B4-BE49-F238E27FC236}">
                  <a16:creationId xmlns:a16="http://schemas.microsoft.com/office/drawing/2014/main" id="{16CBF79E-768A-4121-BCCD-2799AFC77432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1544567"/>
              <a:ext cx="1889520" cy="114275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38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bachelor’s degree programs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2" name="Объект 2">
              <a:extLst>
                <a:ext uri="{FF2B5EF4-FFF2-40B4-BE49-F238E27FC236}">
                  <a16:creationId xmlns:a16="http://schemas.microsoft.com/office/drawing/2014/main" id="{9A393ADF-BA7C-47FD-8D86-F415AB80F81C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4962723"/>
              <a:ext cx="1957048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14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advanced training programs to develop digital competences </a:t>
              </a: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</a:t>
              </a: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TPU Digital Department)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93" name="Объект 2">
              <a:extLst>
                <a:ext uri="{FF2B5EF4-FFF2-40B4-BE49-F238E27FC236}">
                  <a16:creationId xmlns:a16="http://schemas.microsoft.com/office/drawing/2014/main" id="{74F5C5AE-E85A-4B86-91D5-CD1C6499FE0F}"/>
                </a:ext>
              </a:extLst>
            </p:cNvPr>
            <p:cNvSpPr txBox="1">
              <a:spLocks/>
            </p:cNvSpPr>
            <p:nvPr/>
          </p:nvSpPr>
          <p:spPr>
            <a:xfrm>
              <a:off x="3507238" y="3272213"/>
              <a:ext cx="1809750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network master’s programs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  <p:sp>
          <p:nvSpPr>
            <p:cNvPr id="94" name="Объект 2">
              <a:extLst>
                <a:ext uri="{FF2B5EF4-FFF2-40B4-BE49-F238E27FC236}">
                  <a16:creationId xmlns:a16="http://schemas.microsoft.com/office/drawing/2014/main" id="{BEE8CE5D-5AD0-4DA3-852F-542E9BAC4810}"/>
                </a:ext>
              </a:extLst>
            </p:cNvPr>
            <p:cNvSpPr txBox="1">
              <a:spLocks/>
            </p:cNvSpPr>
            <p:nvPr/>
          </p:nvSpPr>
          <p:spPr>
            <a:xfrm>
              <a:off x="3507238" y="4962723"/>
              <a:ext cx="2027371" cy="12640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285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advanced training programs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5" name="Объект 2">
              <a:extLst>
                <a:ext uri="{FF2B5EF4-FFF2-40B4-BE49-F238E27FC236}">
                  <a16:creationId xmlns:a16="http://schemas.microsoft.com/office/drawing/2014/main" id="{33F61D78-85D6-43EB-8171-D7F6DDD8F96A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3259845"/>
              <a:ext cx="1762545" cy="13087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71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master’s degree programs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96" name="Объект 2">
              <a:extLst>
                <a:ext uri="{FF2B5EF4-FFF2-40B4-BE49-F238E27FC236}">
                  <a16:creationId xmlns:a16="http://schemas.microsoft.com/office/drawing/2014/main" id="{433E9197-ECBC-4369-9719-511FE4B2D354}"/>
                </a:ext>
              </a:extLst>
            </p:cNvPr>
            <p:cNvSpPr txBox="1">
              <a:spLocks/>
            </p:cNvSpPr>
            <p:nvPr/>
          </p:nvSpPr>
          <p:spPr>
            <a:xfrm>
              <a:off x="3507239" y="1544568"/>
              <a:ext cx="1809750" cy="116568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specialist’s degree programs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97" name="Объект 2">
              <a:extLst>
                <a:ext uri="{FF2B5EF4-FFF2-40B4-BE49-F238E27FC236}">
                  <a16:creationId xmlns:a16="http://schemas.microsoft.com/office/drawing/2014/main" id="{E19E545D-E5B6-4C4E-AE95-6CB7E1CA51F0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3259845"/>
              <a:ext cx="1670659" cy="129165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postgraduate </a:t>
              </a: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programs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8" name="Объект 2">
              <a:extLst>
                <a:ext uri="{FF2B5EF4-FFF2-40B4-BE49-F238E27FC236}">
                  <a16:creationId xmlns:a16="http://schemas.microsoft.com/office/drawing/2014/main" id="{6C12FDBF-2167-42A4-AA1B-29B1F629A0F6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4962723"/>
              <a:ext cx="1881213" cy="153649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84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professional development programs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9" name="Объект 2">
              <a:extLst>
                <a:ext uri="{FF2B5EF4-FFF2-40B4-BE49-F238E27FC236}">
                  <a16:creationId xmlns:a16="http://schemas.microsoft.com/office/drawing/2014/main" id="{9EF58A23-E12B-48F7-AA8A-D7CC8687E352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1544568"/>
              <a:ext cx="1878018" cy="11427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11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network bachelor’s programs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0" name="Объект 2">
              <a:extLst>
                <a:ext uri="{FF2B5EF4-FFF2-40B4-BE49-F238E27FC236}">
                  <a16:creationId xmlns:a16="http://schemas.microsoft.com/office/drawing/2014/main" id="{8F63A545-1017-4A63-BD56-1B15711EA726}"/>
                </a:ext>
              </a:extLst>
            </p:cNvPr>
            <p:cNvSpPr txBox="1">
              <a:spLocks/>
            </p:cNvSpPr>
            <p:nvPr/>
          </p:nvSpPr>
          <p:spPr>
            <a:xfrm>
              <a:off x="8030318" y="1520093"/>
              <a:ext cx="1946931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2600+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online courses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DE8A7"/>
                      </a:gs>
                      <a:gs pos="100000">
                        <a:srgbClr val="47D45A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250+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for full-time and extramural programs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B9C3271-DF78-454A-AD85-053388DC85B4}"/>
                </a:ext>
              </a:extLst>
            </p:cNvPr>
            <p:cNvSpPr txBox="1"/>
            <p:nvPr/>
          </p:nvSpPr>
          <p:spPr>
            <a:xfrm>
              <a:off x="8030318" y="3184732"/>
              <a:ext cx="2183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doctoral programs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3" name="Объект 2">
              <a:extLst>
                <a:ext uri="{FF2B5EF4-FFF2-40B4-BE49-F238E27FC236}">
                  <a16:creationId xmlns:a16="http://schemas.microsoft.com/office/drawing/2014/main" id="{8F63A545-1017-4A63-BD56-1B15711EA726}"/>
                </a:ext>
              </a:extLst>
            </p:cNvPr>
            <p:cNvSpPr txBox="1">
              <a:spLocks/>
            </p:cNvSpPr>
            <p:nvPr/>
          </p:nvSpPr>
          <p:spPr>
            <a:xfrm>
              <a:off x="8030318" y="4917818"/>
              <a:ext cx="1946931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11 100+</a:t>
              </a:r>
            </a:p>
            <a:p>
              <a:pPr marL="0" indent="0">
                <a:spcBef>
                  <a:spcPts val="0"/>
                </a:spcBef>
                <a:buNone/>
                <a:defRPr/>
              </a:pP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students</a:t>
              </a: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completed</a:t>
              </a: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continuing education programs</a:t>
              </a:r>
              <a:b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ru-RU" sz="7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</a:t>
              </a:r>
              <a:r>
                <a:rPr lang="en-US" sz="7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Facts &amp; Fig. 2024) 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SLIDE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32866"/>
      </p:ext>
    </p:extLst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15168</TotalTime>
  <Words>1906</Words>
  <Application>Microsoft Office PowerPoint</Application>
  <PresentationFormat>Широкоэкранный</PresentationFormat>
  <Paragraphs>440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ALS Sirius Bold</vt:lpstr>
      <vt:lpstr>Aptos</vt:lpstr>
      <vt:lpstr>Arial</vt:lpstr>
      <vt:lpstr>Calibri</vt:lpstr>
      <vt:lpstr>Tahoma</vt:lpstr>
      <vt:lpstr>Verdana</vt:lpstr>
      <vt:lpstr>Wingdings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stepanov.i.b@icloud.com</dc:creator>
  <cp:lastModifiedBy>Сычевская Ольга Витальевна</cp:lastModifiedBy>
  <cp:revision>1259</cp:revision>
  <cp:lastPrinted>2024-05-07T03:13:15Z</cp:lastPrinted>
  <dcterms:created xsi:type="dcterms:W3CDTF">2024-03-30T01:18:53Z</dcterms:created>
  <dcterms:modified xsi:type="dcterms:W3CDTF">2025-06-17T03:12:34Z</dcterms:modified>
</cp:coreProperties>
</file>